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63" r:id="rId4"/>
    <p:sldId id="278" r:id="rId5"/>
    <p:sldId id="259" r:id="rId6"/>
    <p:sldId id="261" r:id="rId7"/>
    <p:sldId id="279" r:id="rId8"/>
    <p:sldId id="280" r:id="rId9"/>
    <p:sldId id="281" r:id="rId10"/>
    <p:sldId id="282" r:id="rId11"/>
    <p:sldId id="283" r:id="rId12"/>
    <p:sldId id="284" r:id="rId13"/>
    <p:sldId id="262" r:id="rId14"/>
    <p:sldId id="274" r:id="rId15"/>
    <p:sldId id="264" r:id="rId16"/>
    <p:sldId id="266" r:id="rId17"/>
    <p:sldId id="267" r:id="rId18"/>
    <p:sldId id="268" r:id="rId19"/>
    <p:sldId id="269" r:id="rId20"/>
    <p:sldId id="271" r:id="rId21"/>
    <p:sldId id="273" r:id="rId22"/>
    <p:sldId id="276" r:id="rId23"/>
    <p:sldId id="277"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78" d="100"/>
          <a:sy n="78" d="100"/>
        </p:scale>
        <p:origin x="21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DF8670BE-690A-4304-B294-4877830DF0EF}" type="datetimeFigureOut">
              <a:rPr lang="en-IN" smtClean="0"/>
              <a:t>25-02-2021</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F15CD31-7178-40D3-88C5-C1B5B1DA58EA}"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14121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8670BE-690A-4304-B294-4877830DF0EF}"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15CD31-7178-40D3-88C5-C1B5B1DA58EA}" type="slidenum">
              <a:rPr lang="en-IN" smtClean="0"/>
              <a:t>‹#›</a:t>
            </a:fld>
            <a:endParaRPr lang="en-IN"/>
          </a:p>
        </p:txBody>
      </p:sp>
    </p:spTree>
    <p:extLst>
      <p:ext uri="{BB962C8B-B14F-4D97-AF65-F5344CB8AC3E}">
        <p14:creationId xmlns:p14="http://schemas.microsoft.com/office/powerpoint/2010/main" val="331512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8670BE-690A-4304-B294-4877830DF0EF}"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15CD31-7178-40D3-88C5-C1B5B1DA58EA}" type="slidenum">
              <a:rPr lang="en-IN" smtClean="0"/>
              <a:t>‹#›</a:t>
            </a:fld>
            <a:endParaRPr lang="en-IN"/>
          </a:p>
        </p:txBody>
      </p:sp>
    </p:spTree>
    <p:extLst>
      <p:ext uri="{BB962C8B-B14F-4D97-AF65-F5344CB8AC3E}">
        <p14:creationId xmlns:p14="http://schemas.microsoft.com/office/powerpoint/2010/main" val="2766182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8670BE-690A-4304-B294-4877830DF0EF}"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15CD31-7178-40D3-88C5-C1B5B1DA58EA}" type="slidenum">
              <a:rPr lang="en-IN" smtClean="0"/>
              <a:t>‹#›</a:t>
            </a:fld>
            <a:endParaRPr lang="en-IN"/>
          </a:p>
        </p:txBody>
      </p:sp>
    </p:spTree>
    <p:extLst>
      <p:ext uri="{BB962C8B-B14F-4D97-AF65-F5344CB8AC3E}">
        <p14:creationId xmlns:p14="http://schemas.microsoft.com/office/powerpoint/2010/main" val="200586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F8670BE-690A-4304-B294-4877830DF0EF}" type="datetimeFigureOut">
              <a:rPr lang="en-IN" smtClean="0"/>
              <a:t>25-02-2021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15CD31-7178-40D3-88C5-C1B5B1DA58EA}"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7041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8670BE-690A-4304-B294-4877830DF0EF}" type="datetimeFigureOut">
              <a:rPr lang="en-IN" smtClean="0"/>
              <a:t>25-02-2021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15CD31-7178-40D3-88C5-C1B5B1DA58EA}" type="slidenum">
              <a:rPr lang="en-IN" smtClean="0"/>
              <a:t>‹#›</a:t>
            </a:fld>
            <a:endParaRPr lang="en-IN"/>
          </a:p>
        </p:txBody>
      </p:sp>
    </p:spTree>
    <p:extLst>
      <p:ext uri="{BB962C8B-B14F-4D97-AF65-F5344CB8AC3E}">
        <p14:creationId xmlns:p14="http://schemas.microsoft.com/office/powerpoint/2010/main" val="3165194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F8670BE-690A-4304-B294-4877830DF0EF}" type="datetimeFigureOut">
              <a:rPr lang="en-IN" smtClean="0"/>
              <a:t>25-02-2021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15CD31-7178-40D3-88C5-C1B5B1DA58EA}" type="slidenum">
              <a:rPr lang="en-IN" smtClean="0"/>
              <a:t>‹#›</a:t>
            </a:fld>
            <a:endParaRPr lang="en-IN"/>
          </a:p>
        </p:txBody>
      </p:sp>
    </p:spTree>
    <p:extLst>
      <p:ext uri="{BB962C8B-B14F-4D97-AF65-F5344CB8AC3E}">
        <p14:creationId xmlns:p14="http://schemas.microsoft.com/office/powerpoint/2010/main" val="188708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F8670BE-690A-4304-B294-4877830DF0EF}" type="datetimeFigureOut">
              <a:rPr lang="en-IN" smtClean="0"/>
              <a:t>25-02-2021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F15CD31-7178-40D3-88C5-C1B5B1DA58EA}" type="slidenum">
              <a:rPr lang="en-IN" smtClean="0"/>
              <a:t>‹#›</a:t>
            </a:fld>
            <a:endParaRPr lang="en-IN"/>
          </a:p>
        </p:txBody>
      </p:sp>
    </p:spTree>
    <p:extLst>
      <p:ext uri="{BB962C8B-B14F-4D97-AF65-F5344CB8AC3E}">
        <p14:creationId xmlns:p14="http://schemas.microsoft.com/office/powerpoint/2010/main" val="26017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670BE-690A-4304-B294-4877830DF0EF}" type="datetimeFigureOut">
              <a:rPr lang="en-IN" smtClean="0"/>
              <a:t>25-02-2021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15CD31-7178-40D3-88C5-C1B5B1DA58EA}" type="slidenum">
              <a:rPr lang="en-IN" smtClean="0"/>
              <a:t>‹#›</a:t>
            </a:fld>
            <a:endParaRPr lang="en-IN"/>
          </a:p>
        </p:txBody>
      </p:sp>
    </p:spTree>
    <p:extLst>
      <p:ext uri="{BB962C8B-B14F-4D97-AF65-F5344CB8AC3E}">
        <p14:creationId xmlns:p14="http://schemas.microsoft.com/office/powerpoint/2010/main" val="211152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F8670BE-690A-4304-B294-4877830DF0EF}" type="datetimeFigureOut">
              <a:rPr lang="en-IN" smtClean="0"/>
              <a:t>25-02-2021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15CD31-7178-40D3-88C5-C1B5B1DA58EA}" type="slidenum">
              <a:rPr lang="en-IN" smtClean="0"/>
              <a:t>‹#›</a:t>
            </a:fld>
            <a:endParaRPr lang="en-IN"/>
          </a:p>
        </p:txBody>
      </p:sp>
    </p:spTree>
    <p:extLst>
      <p:ext uri="{BB962C8B-B14F-4D97-AF65-F5344CB8AC3E}">
        <p14:creationId xmlns:p14="http://schemas.microsoft.com/office/powerpoint/2010/main" val="410869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F8670BE-690A-4304-B294-4877830DF0EF}" type="datetimeFigureOut">
              <a:rPr lang="en-IN" smtClean="0"/>
              <a:t>25-02-2021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15CD31-7178-40D3-88C5-C1B5B1DA58EA}" type="slidenum">
              <a:rPr lang="en-IN" smtClean="0"/>
              <a:t>‹#›</a:t>
            </a:fld>
            <a:endParaRPr lang="en-IN"/>
          </a:p>
        </p:txBody>
      </p:sp>
    </p:spTree>
    <p:extLst>
      <p:ext uri="{BB962C8B-B14F-4D97-AF65-F5344CB8AC3E}">
        <p14:creationId xmlns:p14="http://schemas.microsoft.com/office/powerpoint/2010/main" val="391465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DF8670BE-690A-4304-B294-4877830DF0EF}" type="datetimeFigureOut">
              <a:rPr lang="en-IN" smtClean="0"/>
              <a:t>25-02-2021</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DF15CD31-7178-40D3-88C5-C1B5B1DA58EA}" type="slidenum">
              <a:rPr lang="en-IN" smtClean="0"/>
              <a:t>‹#›</a:t>
            </a:fld>
            <a:endParaRPr lang="en-IN"/>
          </a:p>
        </p:txBody>
      </p:sp>
    </p:spTree>
    <p:extLst>
      <p:ext uri="{BB962C8B-B14F-4D97-AF65-F5344CB8AC3E}">
        <p14:creationId xmlns:p14="http://schemas.microsoft.com/office/powerpoint/2010/main" val="22546351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6545" y="451945"/>
            <a:ext cx="11351491" cy="1891862"/>
          </a:xfrm>
        </p:spPr>
        <p:txBody>
          <a:bodyPr>
            <a:normAutofit/>
          </a:bodyPr>
          <a:lstStyle/>
          <a:p>
            <a:r>
              <a:rPr lang="en-US" b="1" dirty="0" smtClean="0"/>
              <a:t>YOLO v4</a:t>
            </a:r>
            <a:r>
              <a:rPr lang="en-US" dirty="0" smtClean="0"/>
              <a:t/>
            </a:r>
            <a:br>
              <a:rPr lang="en-US" dirty="0" smtClean="0"/>
            </a:br>
            <a:r>
              <a:rPr lang="en-US" sz="3600" b="1" i="1" dirty="0" smtClean="0"/>
              <a:t>Optimal Speed and Accuracy of Object Detection </a:t>
            </a:r>
            <a:endParaRPr lang="en-IN" sz="3600" b="1" i="1" dirty="0"/>
          </a:p>
        </p:txBody>
      </p:sp>
      <p:pic>
        <p:nvPicPr>
          <p:cNvPr id="4" name="Picture 4" descr="YOLOv4 - Ten Tactics to Build a Better Model"/>
          <p:cNvPicPr>
            <a:picLocks noChangeAspect="1" noChangeArrowheads="1"/>
          </p:cNvPicPr>
          <p:nvPr/>
        </p:nvPicPr>
        <p:blipFill rotWithShape="1">
          <a:blip r:embed="rId2">
            <a:extLst>
              <a:ext uri="{28A0092B-C50C-407E-A947-70E740481C1C}">
                <a14:useLocalDpi xmlns:a14="http://schemas.microsoft.com/office/drawing/2010/main" val="0"/>
              </a:ext>
            </a:extLst>
          </a:blip>
          <a:srcRect t="38354"/>
          <a:stretch/>
        </p:blipFill>
        <p:spPr bwMode="auto">
          <a:xfrm>
            <a:off x="0" y="2595418"/>
            <a:ext cx="12170980" cy="4262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528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1"/>
            <a:ext cx="9692640" cy="695001"/>
          </a:xfrm>
        </p:spPr>
        <p:txBody>
          <a:bodyPr/>
          <a:lstStyle/>
          <a:p>
            <a:r>
              <a:rPr lang="en-US" b="1" dirty="0" smtClean="0"/>
              <a:t>SPP</a:t>
            </a:r>
            <a:endParaRPr lang="en-IN" b="1" dirty="0"/>
          </a:p>
        </p:txBody>
      </p:sp>
      <p:sp>
        <p:nvSpPr>
          <p:cNvPr id="3" name="Content Placeholder 2"/>
          <p:cNvSpPr>
            <a:spLocks noGrp="1"/>
          </p:cNvSpPr>
          <p:nvPr>
            <p:ph idx="1"/>
          </p:nvPr>
        </p:nvSpPr>
        <p:spPr>
          <a:xfrm>
            <a:off x="1261872" y="1135856"/>
            <a:ext cx="8595360" cy="3236119"/>
          </a:xfrm>
        </p:spPr>
        <p:txBody>
          <a:bodyPr>
            <a:normAutofit fontScale="85000" lnSpcReduction="20000"/>
          </a:bodyPr>
          <a:lstStyle/>
          <a:p>
            <a:pPr marL="514350" indent="-514350">
              <a:buFont typeface="Arial" pitchFamily="34" charset="0"/>
              <a:buAutoNum type="arabicPeriod"/>
            </a:pPr>
            <a:r>
              <a:rPr lang="en-US" dirty="0"/>
              <a:t>At the output of the convolution neural networks, we have the features map, these are features generated by our different filters. </a:t>
            </a:r>
            <a:endParaRPr lang="en-US" dirty="0" smtClean="0"/>
          </a:p>
          <a:p>
            <a:pPr marL="514350" indent="-514350">
              <a:buFont typeface="Arial" pitchFamily="34" charset="0"/>
              <a:buAutoNum type="arabicPeriod"/>
            </a:pPr>
            <a:r>
              <a:rPr lang="en-US" dirty="0" smtClean="0"/>
              <a:t>To </a:t>
            </a:r>
            <a:r>
              <a:rPr lang="en-US" dirty="0"/>
              <a:t>make it simple, we can have a filter able to detect circular geometric shapes, this filter will produce a feature map highlighting these shapes while keeping the location of the shape in the image</a:t>
            </a:r>
            <a:r>
              <a:rPr lang="en-US" dirty="0" smtClean="0"/>
              <a:t>.</a:t>
            </a:r>
          </a:p>
          <a:p>
            <a:pPr marL="514350" indent="-514350">
              <a:buFont typeface="Arial" pitchFamily="34" charset="0"/>
              <a:buAutoNum type="arabicPeriod"/>
            </a:pPr>
            <a:r>
              <a:rPr lang="en-US" dirty="0"/>
              <a:t>Spatial Pyramid Pooling Layer will allow to generate fixed size features whatever the size of our feature maps. </a:t>
            </a:r>
            <a:endParaRPr lang="en-US" dirty="0" smtClean="0"/>
          </a:p>
          <a:p>
            <a:pPr marL="514350" indent="-514350">
              <a:buFont typeface="Arial" pitchFamily="34" charset="0"/>
              <a:buAutoNum type="arabicPeriod"/>
            </a:pPr>
            <a:r>
              <a:rPr lang="en-US" dirty="0"/>
              <a:t>SPP is able to generate a </a:t>
            </a:r>
            <a:r>
              <a:rPr lang="en-US" b="1" dirty="0"/>
              <a:t>fixed- length output </a:t>
            </a:r>
            <a:r>
              <a:rPr lang="en-US" dirty="0"/>
              <a:t>regardless of the input size</a:t>
            </a:r>
          </a:p>
          <a:p>
            <a:pPr marL="514350" indent="-514350">
              <a:buFont typeface="Arial" pitchFamily="34" charset="0"/>
              <a:buAutoNum type="arabicPeriod"/>
            </a:pPr>
            <a:r>
              <a:rPr lang="en-US" dirty="0"/>
              <a:t>SPP uses </a:t>
            </a:r>
            <a:r>
              <a:rPr lang="en-US" b="1" dirty="0"/>
              <a:t>multi-level spatial bins</a:t>
            </a:r>
            <a:r>
              <a:rPr lang="en-US" dirty="0"/>
              <a:t>, while the sliding window pooling uses only a single window size. Multi-level pooling has been shown </a:t>
            </a:r>
            <a:r>
              <a:rPr lang="en-US" b="1" dirty="0"/>
              <a:t>to be robust to object deformations</a:t>
            </a:r>
          </a:p>
          <a:p>
            <a:pPr marL="514350" indent="-514350">
              <a:buFont typeface="Arial" pitchFamily="34" charset="0"/>
              <a:buAutoNum type="arabicPeriod"/>
            </a:pPr>
            <a:r>
              <a:rPr lang="en-US" dirty="0"/>
              <a:t>SPP can </a:t>
            </a:r>
            <a:r>
              <a:rPr lang="en-US" b="1" dirty="0"/>
              <a:t>pool features extracted at variable scales </a:t>
            </a:r>
            <a:r>
              <a:rPr lang="en-US" dirty="0"/>
              <a:t>thanks to the flexibility of input </a:t>
            </a:r>
            <a:r>
              <a:rPr lang="en-US" dirty="0" smtClean="0"/>
              <a:t>scales.</a:t>
            </a:r>
            <a:endParaRPr lang="en-US" dirty="0"/>
          </a:p>
          <a:p>
            <a:pPr marL="514350" indent="-514350">
              <a:buFont typeface="Arial" pitchFamily="34" charset="0"/>
              <a:buAutoNum type="arabicPeriod"/>
            </a:pPr>
            <a:endParaRPr lang="en-US" sz="1500" dirty="0" smtClean="0"/>
          </a:p>
          <a:p>
            <a:pPr marL="514350" indent="-514350">
              <a:buFont typeface="Arial" pitchFamily="34" charset="0"/>
              <a:buAutoNum type="arabicPeriod"/>
            </a:pPr>
            <a:endParaRPr lang="en-US" sz="1500" dirty="0" smtClean="0"/>
          </a:p>
          <a:p>
            <a:pPr marL="788670" lvl="1" indent="-514350">
              <a:buFont typeface="Arial" pitchFamily="34" charset="0"/>
              <a:buAutoNum type="arabicPeriod"/>
            </a:pPr>
            <a:endParaRPr lang="en-US" sz="1300" dirty="0"/>
          </a:p>
          <a:p>
            <a:pPr marL="514350" indent="-514350">
              <a:buFont typeface="Arial" pitchFamily="34" charset="0"/>
              <a:buAutoNum type="arabicPeriod"/>
            </a:pPr>
            <a:endParaRPr lang="en-US" sz="1500" dirty="0" smtClean="0"/>
          </a:p>
          <a:p>
            <a:pPr marL="514350" indent="-514350">
              <a:buFont typeface="Arial" pitchFamily="34" charset="0"/>
              <a:buAutoNum type="arabicPeriod"/>
            </a:pPr>
            <a:endParaRPr lang="en-US" sz="1500" dirty="0"/>
          </a:p>
          <a:p>
            <a:pPr marL="514350" indent="-514350">
              <a:buFont typeface="Arial" pitchFamily="34" charset="0"/>
              <a:buAutoNum type="arabicPeriod"/>
            </a:pPr>
            <a:endParaRPr lang="en-US" sz="1500" dirty="0" smtClean="0"/>
          </a:p>
          <a:p>
            <a:pPr marL="514350" indent="-514350">
              <a:buAutoNum type="arabicPeriod"/>
            </a:pPr>
            <a:endParaRPr lang="en-US" sz="2000" dirty="0"/>
          </a:p>
          <a:p>
            <a:pPr marL="514350" indent="-514350">
              <a:buAutoNum type="arabicPeriod"/>
            </a:pPr>
            <a:endParaRPr lang="en-IN" dirty="0"/>
          </a:p>
          <a:p>
            <a:pPr marL="0" indent="0">
              <a:buNone/>
            </a:pPr>
            <a:endParaRPr lang="en-US" dirty="0"/>
          </a:p>
          <a:p>
            <a:endParaRPr lang="en-IN" dirty="0"/>
          </a:p>
        </p:txBody>
      </p:sp>
      <p:pic>
        <p:nvPicPr>
          <p:cNvPr id="5" name="Picture 12"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8846" y="4447069"/>
            <a:ext cx="3384868" cy="22238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8248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47288"/>
            <a:ext cx="9692640" cy="695001"/>
          </a:xfrm>
        </p:spPr>
        <p:txBody>
          <a:bodyPr>
            <a:normAutofit/>
          </a:bodyPr>
          <a:lstStyle/>
          <a:p>
            <a:r>
              <a:rPr lang="en-IN" b="1" dirty="0" err="1" smtClean="0"/>
              <a:t>PaNet</a:t>
            </a:r>
            <a:endParaRPr lang="en-IN" b="1" dirty="0"/>
          </a:p>
        </p:txBody>
      </p:sp>
      <p:sp>
        <p:nvSpPr>
          <p:cNvPr id="3" name="Content Placeholder 2"/>
          <p:cNvSpPr>
            <a:spLocks noGrp="1"/>
          </p:cNvSpPr>
          <p:nvPr>
            <p:ph idx="1"/>
          </p:nvPr>
        </p:nvSpPr>
        <p:spPr>
          <a:xfrm>
            <a:off x="1261872" y="1509652"/>
            <a:ext cx="8595360" cy="2271713"/>
          </a:xfrm>
        </p:spPr>
        <p:txBody>
          <a:bodyPr>
            <a:normAutofit/>
          </a:bodyPr>
          <a:lstStyle/>
          <a:p>
            <a:pPr marL="514350" indent="-514350">
              <a:buFont typeface="Arial" pitchFamily="34" charset="0"/>
              <a:buAutoNum type="arabicPeriod"/>
            </a:pPr>
            <a:r>
              <a:rPr lang="en-US" sz="1500" dirty="0" err="1"/>
              <a:t>PaNet</a:t>
            </a:r>
            <a:r>
              <a:rPr lang="en-US" sz="1500" dirty="0"/>
              <a:t> has introduced an architecture that allows </a:t>
            </a:r>
            <a:r>
              <a:rPr lang="en-US" sz="1500" b="1" dirty="0"/>
              <a:t>better propagation of layer information from bottom to top or top to bottom</a:t>
            </a:r>
            <a:r>
              <a:rPr lang="en-US" sz="1500" dirty="0" smtClean="0"/>
              <a:t>.</a:t>
            </a:r>
          </a:p>
          <a:p>
            <a:pPr marL="514350" indent="-514350">
              <a:buFont typeface="Arial" pitchFamily="34" charset="0"/>
              <a:buAutoNum type="arabicPeriod"/>
            </a:pPr>
            <a:r>
              <a:rPr lang="en-US" sz="1500" dirty="0"/>
              <a:t>In the original implementation of </a:t>
            </a:r>
            <a:r>
              <a:rPr lang="en-US" sz="1500" dirty="0" err="1"/>
              <a:t>PaNet</a:t>
            </a:r>
            <a:r>
              <a:rPr lang="en-US" sz="1500" dirty="0"/>
              <a:t>, </a:t>
            </a:r>
            <a:r>
              <a:rPr lang="en-US" sz="1500" b="1" dirty="0"/>
              <a:t>the current layer and information from a previous layer is added together to form a new vector</a:t>
            </a:r>
            <a:r>
              <a:rPr lang="en-US" sz="1500" dirty="0"/>
              <a:t>. </a:t>
            </a:r>
            <a:endParaRPr lang="en-US" sz="1500" dirty="0" smtClean="0"/>
          </a:p>
          <a:p>
            <a:pPr marL="514350" indent="-514350">
              <a:buFont typeface="Arial" pitchFamily="34" charset="0"/>
              <a:buAutoNum type="arabicPeriod"/>
            </a:pPr>
            <a:r>
              <a:rPr lang="en-US" sz="1500" dirty="0" smtClean="0"/>
              <a:t>In </a:t>
            </a:r>
            <a:r>
              <a:rPr lang="en-US" sz="1500" dirty="0"/>
              <a:t>the YoloV4 implementation, a modified version is used where the new vector is created by concatenating the input and the vector from a previous layer.</a:t>
            </a:r>
            <a:endParaRPr lang="en-US" sz="1500" dirty="0" smtClean="0"/>
          </a:p>
          <a:p>
            <a:pPr marL="514350" indent="-514350">
              <a:buFont typeface="Arial" pitchFamily="34" charset="0"/>
              <a:buAutoNum type="arabicPeriod"/>
            </a:pPr>
            <a:endParaRPr lang="en-US" sz="1500" dirty="0" smtClean="0"/>
          </a:p>
          <a:p>
            <a:pPr marL="788670" lvl="1" indent="-514350">
              <a:buFont typeface="Arial" pitchFamily="34" charset="0"/>
              <a:buAutoNum type="arabicPeriod"/>
            </a:pPr>
            <a:endParaRPr lang="en-US" sz="1300" dirty="0"/>
          </a:p>
          <a:p>
            <a:pPr marL="514350" indent="-514350">
              <a:buFont typeface="Arial" pitchFamily="34" charset="0"/>
              <a:buAutoNum type="arabicPeriod"/>
            </a:pPr>
            <a:endParaRPr lang="en-US" sz="1500" dirty="0" smtClean="0"/>
          </a:p>
          <a:p>
            <a:pPr marL="514350" indent="-514350">
              <a:buFont typeface="Arial" pitchFamily="34" charset="0"/>
              <a:buAutoNum type="arabicPeriod"/>
            </a:pPr>
            <a:endParaRPr lang="en-US" sz="1500" dirty="0"/>
          </a:p>
          <a:p>
            <a:pPr marL="514350" indent="-514350">
              <a:buFont typeface="Arial" pitchFamily="34" charset="0"/>
              <a:buAutoNum type="arabicPeriod"/>
            </a:pPr>
            <a:endParaRPr lang="en-US" sz="1500" dirty="0" smtClean="0"/>
          </a:p>
          <a:p>
            <a:pPr marL="514350" indent="-514350">
              <a:buAutoNum type="arabicPeriod"/>
            </a:pPr>
            <a:endParaRPr lang="en-US" sz="2000" dirty="0"/>
          </a:p>
          <a:p>
            <a:pPr marL="514350" indent="-514350">
              <a:buAutoNum type="arabicPeriod"/>
            </a:pPr>
            <a:endParaRPr lang="en-IN" dirty="0"/>
          </a:p>
          <a:p>
            <a:pPr marL="0" indent="0">
              <a:buNone/>
            </a:pPr>
            <a:endParaRPr lang="en-US" dirty="0"/>
          </a:p>
          <a:p>
            <a:endParaRPr lang="en-IN" dirty="0"/>
          </a:p>
        </p:txBody>
      </p:sp>
      <p:pic>
        <p:nvPicPr>
          <p:cNvPr id="6" name="Picture 1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205" y="4230256"/>
            <a:ext cx="6138083" cy="20781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5585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47288"/>
            <a:ext cx="9692640" cy="695001"/>
          </a:xfrm>
        </p:spPr>
        <p:txBody>
          <a:bodyPr>
            <a:normAutofit/>
          </a:bodyPr>
          <a:lstStyle/>
          <a:p>
            <a:r>
              <a:rPr lang="en-IN" b="1" dirty="0" smtClean="0"/>
              <a:t>Head</a:t>
            </a:r>
            <a:endParaRPr lang="en-IN" b="1" dirty="0"/>
          </a:p>
        </p:txBody>
      </p:sp>
      <p:sp>
        <p:nvSpPr>
          <p:cNvPr id="3" name="Content Placeholder 2"/>
          <p:cNvSpPr>
            <a:spLocks noGrp="1"/>
          </p:cNvSpPr>
          <p:nvPr>
            <p:ph idx="1"/>
          </p:nvPr>
        </p:nvSpPr>
        <p:spPr>
          <a:xfrm>
            <a:off x="1261872" y="1509652"/>
            <a:ext cx="8595360" cy="3863460"/>
          </a:xfrm>
        </p:spPr>
        <p:txBody>
          <a:bodyPr>
            <a:normAutofit/>
          </a:bodyPr>
          <a:lstStyle/>
          <a:p>
            <a:pPr marL="514350" indent="-514350">
              <a:buFont typeface="Arial" pitchFamily="34" charset="0"/>
              <a:buAutoNum type="arabicPeriod"/>
            </a:pPr>
            <a:r>
              <a:rPr lang="en-US" sz="1500" dirty="0" smtClean="0"/>
              <a:t>Head is the detector stage of the network.</a:t>
            </a:r>
          </a:p>
          <a:p>
            <a:pPr marL="514350" indent="-514350">
              <a:buFont typeface="Arial" pitchFamily="34" charset="0"/>
              <a:buAutoNum type="arabicPeriod"/>
            </a:pPr>
            <a:r>
              <a:rPr lang="en-US" sz="1500" dirty="0" smtClean="0"/>
              <a:t>The </a:t>
            </a:r>
            <a:r>
              <a:rPr lang="en-US" sz="1500" dirty="0"/>
              <a:t>role of the head in the case of a one stage detector is to perform dense prediction. </a:t>
            </a:r>
            <a:endParaRPr lang="en-US" sz="1500" dirty="0" smtClean="0"/>
          </a:p>
          <a:p>
            <a:pPr marL="514350" indent="-514350">
              <a:buFont typeface="Arial" pitchFamily="34" charset="0"/>
              <a:buAutoNum type="arabicPeriod"/>
            </a:pPr>
            <a:r>
              <a:rPr lang="en-US" sz="1500" dirty="0" smtClean="0"/>
              <a:t>Here</a:t>
            </a:r>
            <a:r>
              <a:rPr lang="en-US" sz="1500" dirty="0"/>
              <a:t>, we have the same process as in YOLOv3. The network detects the bounding box coordinates (X, Y, W, H) together with the confidence score for a class. </a:t>
            </a:r>
            <a:endParaRPr lang="en-US" sz="1500" dirty="0" smtClean="0"/>
          </a:p>
          <a:p>
            <a:pPr marL="514350" indent="-514350">
              <a:buFont typeface="Arial" pitchFamily="34" charset="0"/>
              <a:buAutoNum type="arabicPeriod"/>
            </a:pPr>
            <a:r>
              <a:rPr lang="en-US" sz="1500" dirty="0"/>
              <a:t>The dense prediction is the final prediction which is composed of a vector containing </a:t>
            </a:r>
            <a:r>
              <a:rPr lang="en-US" sz="1500" b="1" dirty="0"/>
              <a:t>the coordinates of the predicted bounding box (center, height, width), the confidence score of the prediction and the label</a:t>
            </a:r>
            <a:r>
              <a:rPr lang="en-US" sz="1500" dirty="0" smtClean="0"/>
              <a:t>.</a:t>
            </a:r>
            <a:endParaRPr lang="en-US" sz="1500" dirty="0"/>
          </a:p>
          <a:p>
            <a:pPr marL="514350" indent="-514350">
              <a:buFont typeface="Arial" pitchFamily="34" charset="0"/>
              <a:buAutoNum type="arabicPeriod"/>
            </a:pPr>
            <a:r>
              <a:rPr lang="en-US" sz="1500" dirty="0" smtClean="0"/>
              <a:t>The </a:t>
            </a:r>
            <a:r>
              <a:rPr lang="en-US" sz="1500" dirty="0"/>
              <a:t>goal of YOLO is to </a:t>
            </a:r>
            <a:r>
              <a:rPr lang="en-US" sz="1500" b="1" dirty="0"/>
              <a:t>divide the image into a grid of multiple cells and then for each cell to predict the probability of having an object using anchor boxes</a:t>
            </a:r>
            <a:r>
              <a:rPr lang="en-US" sz="1500" dirty="0"/>
              <a:t>. </a:t>
            </a:r>
            <a:endParaRPr lang="en-US" sz="1500" dirty="0" smtClean="0"/>
          </a:p>
          <a:p>
            <a:pPr marL="514350" indent="-514350">
              <a:buFont typeface="Arial" pitchFamily="34" charset="0"/>
              <a:buAutoNum type="arabicPeriod"/>
            </a:pPr>
            <a:r>
              <a:rPr lang="en-US" sz="1500" dirty="0" smtClean="0"/>
              <a:t>The </a:t>
            </a:r>
            <a:r>
              <a:rPr lang="en-US" sz="1500" dirty="0"/>
              <a:t>output is a vector with bounding box coordinates and probability classes. Also in the end there is used post-processing techniques such as non-maxima suppression.</a:t>
            </a:r>
          </a:p>
          <a:p>
            <a:pPr marL="514350" indent="-514350">
              <a:buFont typeface="Arial" pitchFamily="34" charset="0"/>
              <a:buAutoNum type="arabicPeriod"/>
            </a:pPr>
            <a:endParaRPr lang="en-US" sz="1300" dirty="0" smtClean="0"/>
          </a:p>
          <a:p>
            <a:pPr marL="514350" indent="-514350">
              <a:buFont typeface="Arial" pitchFamily="34" charset="0"/>
              <a:buAutoNum type="arabicPeriod"/>
            </a:pPr>
            <a:endParaRPr lang="en-US" sz="1500" dirty="0" smtClean="0"/>
          </a:p>
          <a:p>
            <a:pPr marL="514350" indent="-514350">
              <a:buFont typeface="Arial" pitchFamily="34" charset="0"/>
              <a:buAutoNum type="arabicPeriod"/>
            </a:pPr>
            <a:endParaRPr lang="en-US" sz="1500" dirty="0"/>
          </a:p>
          <a:p>
            <a:pPr marL="514350" indent="-514350">
              <a:buFont typeface="Arial" pitchFamily="34" charset="0"/>
              <a:buAutoNum type="arabicPeriod"/>
            </a:pPr>
            <a:endParaRPr lang="en-US" sz="1500" dirty="0" smtClean="0"/>
          </a:p>
          <a:p>
            <a:pPr marL="514350" indent="-514350">
              <a:buAutoNum type="arabicPeriod"/>
            </a:pPr>
            <a:endParaRPr lang="en-US" sz="2000" dirty="0"/>
          </a:p>
          <a:p>
            <a:pPr marL="514350" indent="-514350">
              <a:buAutoNum type="arabicPeriod"/>
            </a:pPr>
            <a:endParaRPr lang="en-IN" dirty="0"/>
          </a:p>
          <a:p>
            <a:pPr marL="0" indent="0">
              <a:buNone/>
            </a:pPr>
            <a:endParaRPr lang="en-US" dirty="0"/>
          </a:p>
          <a:p>
            <a:endParaRPr lang="en-IN" dirty="0"/>
          </a:p>
        </p:txBody>
      </p:sp>
    </p:spTree>
    <p:extLst>
      <p:ext uri="{BB962C8B-B14F-4D97-AF65-F5344CB8AC3E}">
        <p14:creationId xmlns:p14="http://schemas.microsoft.com/office/powerpoint/2010/main" val="4217448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Optimization Approaches</a:t>
            </a:r>
            <a:endParaRPr lang="en-IN" sz="4000" b="1" dirty="0"/>
          </a:p>
        </p:txBody>
      </p:sp>
      <p:sp>
        <p:nvSpPr>
          <p:cNvPr id="3" name="Content Placeholder 2"/>
          <p:cNvSpPr>
            <a:spLocks noGrp="1"/>
          </p:cNvSpPr>
          <p:nvPr>
            <p:ph idx="1"/>
          </p:nvPr>
        </p:nvSpPr>
        <p:spPr>
          <a:xfrm>
            <a:off x="1261872" y="1828800"/>
            <a:ext cx="8595360" cy="979055"/>
          </a:xfrm>
        </p:spPr>
        <p:txBody>
          <a:bodyPr>
            <a:normAutofit lnSpcReduction="10000"/>
          </a:bodyPr>
          <a:lstStyle/>
          <a:p>
            <a:pPr marL="514350" lvl="0" indent="-514350">
              <a:buFont typeface="Arial" pitchFamily="34" charset="0"/>
              <a:buAutoNum type="arabicPeriod"/>
            </a:pPr>
            <a:r>
              <a:rPr lang="en-US" sz="1600" dirty="0" smtClean="0"/>
              <a:t>YOLOv4 introduces two </a:t>
            </a:r>
            <a:r>
              <a:rPr lang="en-US" sz="1600" dirty="0"/>
              <a:t>new “Bags” or optimization procedures to be used at the time of training and </a:t>
            </a:r>
            <a:r>
              <a:rPr lang="en-US" sz="1600" dirty="0" smtClean="0"/>
              <a:t>inference.</a:t>
            </a:r>
          </a:p>
          <a:p>
            <a:pPr marL="514350" lvl="0" indent="-514350">
              <a:buFont typeface="Arial" pitchFamily="34" charset="0"/>
              <a:buAutoNum type="arabicPeriod"/>
            </a:pPr>
            <a:r>
              <a:rPr lang="en-US" sz="1600" dirty="0"/>
              <a:t>These are stated as </a:t>
            </a:r>
            <a:r>
              <a:rPr lang="en-US" sz="1600" b="1" dirty="0"/>
              <a:t>Bag of Freebies(</a:t>
            </a:r>
            <a:r>
              <a:rPr lang="en-US" sz="1600" b="1" dirty="0" err="1"/>
              <a:t>BoG</a:t>
            </a:r>
            <a:r>
              <a:rPr lang="en-US" sz="1600" b="1" dirty="0"/>
              <a:t>) and Bag of Specials(</a:t>
            </a:r>
            <a:r>
              <a:rPr lang="en-US" sz="1600" b="1" dirty="0" err="1"/>
              <a:t>BoS</a:t>
            </a:r>
            <a:r>
              <a:rPr lang="en-US" sz="1600" b="1" dirty="0"/>
              <a:t>).</a:t>
            </a:r>
            <a:endParaRPr lang="en-IN" sz="1600" b="1" dirty="0"/>
          </a:p>
          <a:p>
            <a:pPr marL="514350" indent="-514350">
              <a:buAutoNum type="arabicPeriod"/>
            </a:pPr>
            <a:endParaRPr lang="en-US" sz="2000" dirty="0"/>
          </a:p>
          <a:p>
            <a:pPr marL="514350" indent="-514350">
              <a:buAutoNum type="arabicPeriod"/>
            </a:pPr>
            <a:endParaRPr lang="en-IN" dirty="0"/>
          </a:p>
        </p:txBody>
      </p:sp>
      <p:pic>
        <p:nvPicPr>
          <p:cNvPr id="6" name="Picture 5" descr="Image for post"/>
          <p:cNvPicPr/>
          <p:nvPr/>
        </p:nvPicPr>
        <p:blipFill>
          <a:blip r:embed="rId2">
            <a:extLst>
              <a:ext uri="{28A0092B-C50C-407E-A947-70E740481C1C}">
                <a14:useLocalDpi xmlns:a14="http://schemas.microsoft.com/office/drawing/2010/main" val="0"/>
              </a:ext>
            </a:extLst>
          </a:blip>
          <a:srcRect/>
          <a:stretch>
            <a:fillRect/>
          </a:stretch>
        </p:blipFill>
        <p:spPr bwMode="auto">
          <a:xfrm>
            <a:off x="2216728" y="2945333"/>
            <a:ext cx="6825672" cy="37325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85594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Bag of Freebies</a:t>
            </a:r>
            <a:endParaRPr lang="en-IN" sz="4000" b="1" dirty="0"/>
          </a:p>
        </p:txBody>
      </p:sp>
      <p:sp>
        <p:nvSpPr>
          <p:cNvPr id="3" name="Content Placeholder 2"/>
          <p:cNvSpPr>
            <a:spLocks noGrp="1"/>
          </p:cNvSpPr>
          <p:nvPr>
            <p:ph idx="1"/>
          </p:nvPr>
        </p:nvSpPr>
        <p:spPr>
          <a:xfrm>
            <a:off x="1261872" y="1828800"/>
            <a:ext cx="8595360" cy="2143845"/>
          </a:xfrm>
        </p:spPr>
        <p:txBody>
          <a:bodyPr>
            <a:normAutofit/>
          </a:bodyPr>
          <a:lstStyle/>
          <a:p>
            <a:pPr marL="514350" indent="-514350">
              <a:buAutoNum type="arabicPeriod"/>
            </a:pPr>
            <a:r>
              <a:rPr lang="en-US" sz="1500" dirty="0" smtClean="0"/>
              <a:t>Training Phase: Pre-processing + Training Strategy</a:t>
            </a:r>
          </a:p>
          <a:p>
            <a:pPr marL="514350" indent="-514350">
              <a:buAutoNum type="arabicPeriod"/>
            </a:pPr>
            <a:r>
              <a:rPr lang="en-IN" sz="1500" b="1" dirty="0"/>
              <a:t>M</a:t>
            </a:r>
            <a:r>
              <a:rPr lang="en-IN" sz="1500" b="1" dirty="0" smtClean="0"/>
              <a:t>ethods </a:t>
            </a:r>
            <a:r>
              <a:rPr lang="en-IN" sz="1500" b="1" dirty="0"/>
              <a:t>that only change the training strategy or only increase the training cost </a:t>
            </a:r>
            <a:r>
              <a:rPr lang="en-IN" sz="1500" b="1" dirty="0" smtClean="0"/>
              <a:t>are called </a:t>
            </a:r>
            <a:r>
              <a:rPr lang="en-IN" sz="1500" b="1" dirty="0"/>
              <a:t>“bag of freebies.” </a:t>
            </a:r>
            <a:endParaRPr lang="en-IN" sz="1500" b="1" dirty="0" smtClean="0"/>
          </a:p>
          <a:p>
            <a:pPr marL="514350" lvl="0" indent="-514350">
              <a:buFont typeface="Arial" pitchFamily="34" charset="0"/>
              <a:buAutoNum type="arabicPeriod"/>
            </a:pPr>
            <a:r>
              <a:rPr lang="en-IN" sz="1500" dirty="0"/>
              <a:t>What is often adopted by object detection methods and meets the definition of bag of freebies is data </a:t>
            </a:r>
            <a:r>
              <a:rPr lang="en-IN" sz="1500" dirty="0" smtClean="0"/>
              <a:t>augmentation, regularization, Loss Function.</a:t>
            </a:r>
          </a:p>
          <a:p>
            <a:pPr marL="514350" lvl="0" indent="-514350">
              <a:buFont typeface="Arial" pitchFamily="34" charset="0"/>
              <a:buAutoNum type="arabicPeriod"/>
            </a:pPr>
            <a:endParaRPr lang="en-IN" sz="1500" dirty="0"/>
          </a:p>
          <a:p>
            <a:pPr marL="514350" indent="-514350">
              <a:buAutoNum type="arabicPeriod"/>
            </a:pPr>
            <a:endParaRPr lang="en-US" sz="2000" dirty="0"/>
          </a:p>
          <a:p>
            <a:pPr marL="514350" indent="-514350">
              <a:buAutoNum type="arabicPeriod"/>
            </a:pPr>
            <a:endParaRPr lang="en-IN" dirty="0"/>
          </a:p>
        </p:txBody>
      </p:sp>
      <p:pic>
        <p:nvPicPr>
          <p:cNvPr id="4" name="Picture 3" descr="Related Work&#10;PR-249 | YOLOv4: Optimal Speed and Accuracy of Object Detection 10&#10;Bag of Freebies (pre-processing + training..."/>
          <p:cNvPicPr/>
          <p:nvPr/>
        </p:nvPicPr>
        <p:blipFill rotWithShape="1">
          <a:blip r:embed="rId2">
            <a:extLst>
              <a:ext uri="{28A0092B-C50C-407E-A947-70E740481C1C}">
                <a14:useLocalDpi xmlns:a14="http://schemas.microsoft.com/office/drawing/2010/main" val="0"/>
              </a:ext>
            </a:extLst>
          </a:blip>
          <a:srcRect l="5199" t="31475" r="3172" b="19719"/>
          <a:stretch/>
        </p:blipFill>
        <p:spPr bwMode="auto">
          <a:xfrm>
            <a:off x="2049517" y="3741683"/>
            <a:ext cx="6817858" cy="265143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7551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Data Augmentation</a:t>
            </a:r>
            <a:endParaRPr lang="en-IN" sz="4000" b="1" dirty="0"/>
          </a:p>
        </p:txBody>
      </p:sp>
      <p:sp>
        <p:nvSpPr>
          <p:cNvPr id="3" name="Content Placeholder 2"/>
          <p:cNvSpPr>
            <a:spLocks noGrp="1"/>
          </p:cNvSpPr>
          <p:nvPr>
            <p:ph idx="1"/>
          </p:nvPr>
        </p:nvSpPr>
        <p:spPr>
          <a:xfrm>
            <a:off x="1261872" y="1828800"/>
            <a:ext cx="8990492" cy="4959927"/>
          </a:xfrm>
        </p:spPr>
        <p:txBody>
          <a:bodyPr>
            <a:normAutofit fontScale="85000" lnSpcReduction="20000"/>
          </a:bodyPr>
          <a:lstStyle/>
          <a:p>
            <a:pPr marL="514350" indent="-514350">
              <a:buFont typeface="Arial" panose="020B0604020202020204" pitchFamily="34" charset="0"/>
              <a:buAutoNum type="arabicPeriod"/>
            </a:pPr>
            <a:r>
              <a:rPr lang="en-US" dirty="0"/>
              <a:t>The purpose of data augmentation is to </a:t>
            </a:r>
            <a:r>
              <a:rPr lang="en-US" b="1" dirty="0"/>
              <a:t>increase the variability of the input images</a:t>
            </a:r>
            <a:r>
              <a:rPr lang="en-US" dirty="0"/>
              <a:t>, so that the designed object detection model has </a:t>
            </a:r>
            <a:r>
              <a:rPr lang="en-US" b="1" dirty="0"/>
              <a:t>higher robustness </a:t>
            </a:r>
            <a:r>
              <a:rPr lang="en-US" dirty="0"/>
              <a:t>to the images obtained from different environments. </a:t>
            </a:r>
            <a:endParaRPr lang="en-US" dirty="0" smtClean="0"/>
          </a:p>
          <a:p>
            <a:pPr marL="514350" indent="-514350">
              <a:buAutoNum type="arabicPeriod"/>
            </a:pPr>
            <a:r>
              <a:rPr lang="en-US" dirty="0"/>
              <a:t>The most commonly used methods are Photometric Distortion, Geometric Distortion, </a:t>
            </a:r>
            <a:r>
              <a:rPr lang="en-US" dirty="0" err="1"/>
              <a:t>MixUp</a:t>
            </a:r>
            <a:r>
              <a:rPr lang="en-US" dirty="0"/>
              <a:t>, </a:t>
            </a:r>
            <a:r>
              <a:rPr lang="en-US" dirty="0" err="1"/>
              <a:t>CutMix</a:t>
            </a:r>
            <a:r>
              <a:rPr lang="en-US" dirty="0"/>
              <a:t> and GANs</a:t>
            </a:r>
            <a:r>
              <a:rPr lang="en-US" dirty="0" smtClean="0"/>
              <a:t>. </a:t>
            </a:r>
          </a:p>
          <a:p>
            <a:pPr marL="514350" indent="-514350">
              <a:buFont typeface="Arial" pitchFamily="34" charset="0"/>
              <a:buAutoNum type="arabicPeriod"/>
            </a:pPr>
            <a:r>
              <a:rPr lang="en-IN" dirty="0"/>
              <a:t>In dealing with </a:t>
            </a:r>
            <a:r>
              <a:rPr lang="en-IN" b="1" dirty="0"/>
              <a:t>photometric distortion</a:t>
            </a:r>
            <a:r>
              <a:rPr lang="en-IN" dirty="0"/>
              <a:t>, we adjust the brightness, contrast, hue, saturation, and noise of an image. </a:t>
            </a:r>
            <a:endParaRPr lang="en-IN" dirty="0" smtClean="0"/>
          </a:p>
          <a:p>
            <a:pPr marL="514350" indent="-514350">
              <a:buFont typeface="Arial" pitchFamily="34" charset="0"/>
              <a:buAutoNum type="arabicPeriod"/>
            </a:pPr>
            <a:r>
              <a:rPr lang="en-IN" dirty="0" smtClean="0"/>
              <a:t>For </a:t>
            </a:r>
            <a:r>
              <a:rPr lang="en-IN" b="1" dirty="0"/>
              <a:t>geometric distortion</a:t>
            </a:r>
            <a:r>
              <a:rPr lang="en-IN" dirty="0"/>
              <a:t>, we add random scaling, cropping, flipping, and rotating</a:t>
            </a:r>
            <a:r>
              <a:rPr lang="en-IN" dirty="0" smtClean="0"/>
              <a:t>.</a:t>
            </a:r>
          </a:p>
          <a:p>
            <a:pPr marL="514350" indent="-514350">
              <a:buFont typeface="Arial" pitchFamily="34" charset="0"/>
              <a:buAutoNum type="arabicPeriod"/>
            </a:pPr>
            <a:r>
              <a:rPr lang="en-US" b="1" dirty="0" err="1"/>
              <a:t>Mixup</a:t>
            </a:r>
            <a:r>
              <a:rPr lang="en-US" b="1" dirty="0"/>
              <a:t> augmentation </a:t>
            </a:r>
            <a:r>
              <a:rPr lang="en-US" dirty="0" smtClean="0"/>
              <a:t>forms a </a:t>
            </a:r>
            <a:r>
              <a:rPr lang="en-US" dirty="0"/>
              <a:t>new image through weighted linear interpolation of two existing images. </a:t>
            </a:r>
            <a:r>
              <a:rPr lang="en-US" dirty="0" err="1" smtClean="0"/>
              <a:t>Mixup</a:t>
            </a:r>
            <a:r>
              <a:rPr lang="en-US" dirty="0" smtClean="0"/>
              <a:t> </a:t>
            </a:r>
            <a:r>
              <a:rPr lang="en-US" dirty="0"/>
              <a:t>reduces the memorization of corrupt labels, increases the robustness to adversarial examples, and stabilizes the training of generative adversarial networks</a:t>
            </a:r>
            <a:r>
              <a:rPr lang="en-US" dirty="0" smtClean="0"/>
              <a:t>.</a:t>
            </a:r>
          </a:p>
          <a:p>
            <a:pPr marL="514350" indent="-514350">
              <a:buFont typeface="Arial" pitchFamily="34" charset="0"/>
              <a:buAutoNum type="arabicPeriod"/>
            </a:pPr>
            <a:r>
              <a:rPr lang="en-US" b="1" dirty="0" err="1"/>
              <a:t>CutMix</a:t>
            </a:r>
            <a:r>
              <a:rPr lang="en-US" b="1" dirty="0"/>
              <a:t> </a:t>
            </a:r>
            <a:r>
              <a:rPr lang="en-US" b="1" dirty="0" smtClean="0"/>
              <a:t>augmentation</a:t>
            </a:r>
            <a:r>
              <a:rPr lang="en-US" dirty="0" smtClean="0"/>
              <a:t> </a:t>
            </a:r>
            <a:r>
              <a:rPr lang="en-US" dirty="0"/>
              <a:t>patches are cut and pasted among training images where the ground truth labels are also mixed proportionally to the area of the patches. </a:t>
            </a:r>
            <a:r>
              <a:rPr lang="en-US" dirty="0" err="1"/>
              <a:t>CutMix</a:t>
            </a:r>
            <a:r>
              <a:rPr lang="en-US" dirty="0"/>
              <a:t> improves the model robustness against input corruptions and its out-of-distribution detection performances</a:t>
            </a:r>
            <a:r>
              <a:rPr lang="en-US" dirty="0" smtClean="0"/>
              <a:t>.</a:t>
            </a:r>
          </a:p>
          <a:p>
            <a:pPr marL="514350" indent="-514350">
              <a:buFont typeface="Arial" pitchFamily="34" charset="0"/>
              <a:buAutoNum type="arabicPeriod"/>
            </a:pPr>
            <a:r>
              <a:rPr lang="en-US" b="1" dirty="0"/>
              <a:t>Mosaic</a:t>
            </a:r>
            <a:r>
              <a:rPr lang="en-US" dirty="0"/>
              <a:t> is a data augmentation method that combines 4 training images into one for training (instead of 2 in </a:t>
            </a:r>
            <a:r>
              <a:rPr lang="en-US" dirty="0" err="1"/>
              <a:t>CutMix</a:t>
            </a:r>
            <a:r>
              <a:rPr lang="en-US" dirty="0"/>
              <a:t>). This enhances the detection of objects outside their normal context. In addition, each mini-batch contains a large variant of image (4×) and therefore, reduces the need for large mini-batch sizes in estimating the mean and the variance.</a:t>
            </a:r>
            <a:endParaRPr lang="en-IN" dirty="0"/>
          </a:p>
          <a:p>
            <a:pPr marL="514350" indent="-514350">
              <a:buFont typeface="Arial" pitchFamily="34" charset="0"/>
              <a:buAutoNum type="arabicPeriod"/>
            </a:pPr>
            <a:endParaRPr lang="en-US" sz="1500" dirty="0" smtClean="0"/>
          </a:p>
          <a:p>
            <a:pPr marL="514350" indent="-514350">
              <a:buAutoNum type="arabicPeriod"/>
            </a:pPr>
            <a:endParaRPr lang="en-US" sz="2000" dirty="0"/>
          </a:p>
          <a:p>
            <a:pPr marL="514350" indent="-514350">
              <a:buAutoNum type="arabicPeriod"/>
            </a:pPr>
            <a:endParaRPr lang="en-IN" dirty="0"/>
          </a:p>
          <a:p>
            <a:pPr marL="0" indent="0">
              <a:buNone/>
            </a:pPr>
            <a:endParaRPr lang="en-US" dirty="0"/>
          </a:p>
          <a:p>
            <a:endParaRPr lang="en-IN" dirty="0"/>
          </a:p>
        </p:txBody>
      </p:sp>
    </p:spTree>
    <p:extLst>
      <p:ext uri="{BB962C8B-B14F-4D97-AF65-F5344CB8AC3E}">
        <p14:creationId xmlns:p14="http://schemas.microsoft.com/office/powerpoint/2010/main" val="946929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Regularization</a:t>
            </a:r>
            <a:endParaRPr lang="en-IN" sz="4000" b="1" dirty="0"/>
          </a:p>
        </p:txBody>
      </p:sp>
      <p:sp>
        <p:nvSpPr>
          <p:cNvPr id="3" name="Content Placeholder 2"/>
          <p:cNvSpPr>
            <a:spLocks noGrp="1"/>
          </p:cNvSpPr>
          <p:nvPr>
            <p:ph idx="1"/>
          </p:nvPr>
        </p:nvSpPr>
        <p:spPr/>
        <p:txBody>
          <a:bodyPr>
            <a:normAutofit/>
          </a:bodyPr>
          <a:lstStyle/>
          <a:p>
            <a:pPr marL="514350" indent="-514350">
              <a:buFont typeface="Arial" panose="020B0604020202020204" pitchFamily="34" charset="0"/>
              <a:buAutoNum type="arabicPeriod"/>
            </a:pPr>
            <a:r>
              <a:rPr lang="en-US" sz="1500" dirty="0" smtClean="0"/>
              <a:t>Regularization </a:t>
            </a:r>
            <a:r>
              <a:rPr lang="en-US" sz="1500" dirty="0"/>
              <a:t>technique </a:t>
            </a:r>
            <a:r>
              <a:rPr lang="en-US" sz="1500" dirty="0" smtClean="0"/>
              <a:t>is used </a:t>
            </a:r>
            <a:r>
              <a:rPr lang="en-US" sz="1500" b="1" dirty="0" smtClean="0"/>
              <a:t>for reducing </a:t>
            </a:r>
            <a:r>
              <a:rPr lang="en-US" sz="1500" b="1" dirty="0"/>
              <a:t>overfitting</a:t>
            </a:r>
            <a:r>
              <a:rPr lang="en-US" sz="1500" dirty="0"/>
              <a:t> in neural networks by </a:t>
            </a:r>
            <a:r>
              <a:rPr lang="en-US" sz="1500" b="1" dirty="0"/>
              <a:t>preventing complex co-adaptations </a:t>
            </a:r>
            <a:r>
              <a:rPr lang="en-US" sz="1500" dirty="0"/>
              <a:t>on training data. </a:t>
            </a:r>
            <a:endParaRPr lang="en-US" sz="1500" dirty="0" smtClean="0"/>
          </a:p>
          <a:p>
            <a:pPr marL="514350" indent="-514350">
              <a:buFont typeface="Arial" panose="020B0604020202020204" pitchFamily="34" charset="0"/>
              <a:buAutoNum type="arabicPeriod"/>
            </a:pPr>
            <a:r>
              <a:rPr lang="en-US" sz="1500" dirty="0" smtClean="0"/>
              <a:t>It </a:t>
            </a:r>
            <a:r>
              <a:rPr lang="en-US" sz="1500" dirty="0"/>
              <a:t>is a very efficient way of performing model averaging with neural networks. </a:t>
            </a:r>
            <a:endParaRPr lang="en-US" sz="1500" dirty="0" smtClean="0"/>
          </a:p>
          <a:p>
            <a:pPr marL="514350" indent="-514350">
              <a:buFont typeface="Arial" panose="020B0604020202020204" pitchFamily="34" charset="0"/>
              <a:buAutoNum type="arabicPeriod"/>
            </a:pPr>
            <a:r>
              <a:rPr lang="en-US" sz="1500" dirty="0" smtClean="0"/>
              <a:t>A </a:t>
            </a:r>
            <a:r>
              <a:rPr lang="en-US" sz="1500" dirty="0"/>
              <a:t>simple and powerful regularization technique for neural networks and deep learning models is dropout. </a:t>
            </a:r>
            <a:endParaRPr lang="en-US" sz="1500" dirty="0" smtClean="0"/>
          </a:p>
          <a:p>
            <a:pPr marL="514350" indent="-514350">
              <a:buFont typeface="Arial" panose="020B0604020202020204" pitchFamily="34" charset="0"/>
              <a:buAutoNum type="arabicPeriod"/>
            </a:pPr>
            <a:r>
              <a:rPr lang="en-US" sz="1500" dirty="0" smtClean="0"/>
              <a:t>The </a:t>
            </a:r>
            <a:r>
              <a:rPr lang="en-US" sz="1500" dirty="0"/>
              <a:t>term "</a:t>
            </a:r>
            <a:r>
              <a:rPr lang="en-US" sz="1500" b="1" dirty="0"/>
              <a:t>dropout" refers to dropping out units </a:t>
            </a:r>
            <a:r>
              <a:rPr lang="en-US" sz="1500" dirty="0"/>
              <a:t>(both hidden and visible) in a neural network</a:t>
            </a:r>
            <a:r>
              <a:rPr lang="en-US" sz="1500" dirty="0" smtClean="0"/>
              <a:t>.</a:t>
            </a:r>
          </a:p>
          <a:p>
            <a:pPr marL="514350" indent="-514350">
              <a:buFont typeface="Arial" panose="020B0604020202020204" pitchFamily="34" charset="0"/>
              <a:buAutoNum type="arabicPeriod"/>
            </a:pPr>
            <a:r>
              <a:rPr lang="en-US" sz="1500" dirty="0" smtClean="0"/>
              <a:t>As </a:t>
            </a:r>
            <a:r>
              <a:rPr lang="en-US" sz="1500" dirty="0"/>
              <a:t>a neural network learns, neuron weights settle into their context within the network. Weights of neurons are tuned for specific features providing some specialization. Neighboring neurons become to rely on this specialization, which if taken too far can result in a fragile model too specialized to the training data. This </a:t>
            </a:r>
            <a:r>
              <a:rPr lang="en-US" sz="1500" b="1" dirty="0"/>
              <a:t>reliant on context for a neuron during training is referred to complex co-adaptations.</a:t>
            </a:r>
            <a:endParaRPr lang="en-US" sz="1500" b="1" dirty="0" smtClean="0"/>
          </a:p>
          <a:p>
            <a:pPr marL="514350" indent="-514350">
              <a:buFont typeface="Arial" panose="020B0604020202020204" pitchFamily="34" charset="0"/>
              <a:buAutoNum type="arabicPeriod"/>
            </a:pPr>
            <a:endParaRPr lang="en-US" dirty="0"/>
          </a:p>
          <a:p>
            <a:endParaRPr lang="en-IN" dirty="0"/>
          </a:p>
        </p:txBody>
      </p:sp>
    </p:spTree>
    <p:extLst>
      <p:ext uri="{BB962C8B-B14F-4D97-AF65-F5344CB8AC3E}">
        <p14:creationId xmlns:p14="http://schemas.microsoft.com/office/powerpoint/2010/main" val="14792576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Loss Function</a:t>
            </a:r>
            <a:endParaRPr lang="en-IN" sz="4000" b="1" dirty="0"/>
          </a:p>
        </p:txBody>
      </p:sp>
      <p:sp>
        <p:nvSpPr>
          <p:cNvPr id="3" name="Content Placeholder 2"/>
          <p:cNvSpPr>
            <a:spLocks noGrp="1"/>
          </p:cNvSpPr>
          <p:nvPr>
            <p:ph idx="1"/>
          </p:nvPr>
        </p:nvSpPr>
        <p:spPr/>
        <p:txBody>
          <a:bodyPr>
            <a:normAutofit fontScale="92500"/>
          </a:bodyPr>
          <a:lstStyle/>
          <a:p>
            <a:pPr marL="514350" indent="-514350">
              <a:buFont typeface="Arial" panose="020B0604020202020204" pitchFamily="34" charset="0"/>
              <a:buAutoNum type="arabicPeriod"/>
            </a:pPr>
            <a:r>
              <a:rPr lang="en-US" sz="1500" dirty="0"/>
              <a:t>A loss function gives us signals on </a:t>
            </a:r>
            <a:r>
              <a:rPr lang="en-US" sz="1500" b="1" dirty="0"/>
              <a:t>how to adjust weights to reduce cost</a:t>
            </a:r>
            <a:r>
              <a:rPr lang="en-US" sz="1500" dirty="0"/>
              <a:t>. So in situations where we make wrong predictions, we expect it to give us direction on where to move</a:t>
            </a:r>
            <a:r>
              <a:rPr lang="en-US" sz="1500" dirty="0" smtClean="0"/>
              <a:t>.</a:t>
            </a:r>
          </a:p>
          <a:p>
            <a:pPr marL="514350" indent="-514350">
              <a:buFont typeface="Arial" panose="020B0604020202020204" pitchFamily="34" charset="0"/>
              <a:buAutoNum type="arabicPeriod"/>
            </a:pPr>
            <a:r>
              <a:rPr lang="en-US" sz="1500" dirty="0" smtClean="0"/>
              <a:t>The </a:t>
            </a:r>
            <a:r>
              <a:rPr lang="en-US" sz="1500" dirty="0"/>
              <a:t>traditional object detector usually uses </a:t>
            </a:r>
            <a:r>
              <a:rPr lang="en-US" sz="1500" b="1" dirty="0"/>
              <a:t>Mean Square Error (MSE) to directly perform regression on the center point coordinates</a:t>
            </a:r>
            <a:r>
              <a:rPr lang="en-US" sz="1500" dirty="0"/>
              <a:t> and height and width of the </a:t>
            </a:r>
            <a:r>
              <a:rPr lang="en-US" sz="1500" dirty="0" err="1"/>
              <a:t>BBox</a:t>
            </a:r>
            <a:r>
              <a:rPr lang="en-US" sz="1500" dirty="0"/>
              <a:t>. </a:t>
            </a:r>
            <a:endParaRPr lang="en-US" sz="1500" dirty="0" smtClean="0"/>
          </a:p>
          <a:p>
            <a:pPr marL="514350" indent="-514350">
              <a:buFont typeface="Arial" panose="020B0604020202020204" pitchFamily="34" charset="0"/>
              <a:buAutoNum type="arabicPeriod"/>
            </a:pPr>
            <a:r>
              <a:rPr lang="en-US" sz="1500" dirty="0" smtClean="0"/>
              <a:t>When </a:t>
            </a:r>
            <a:r>
              <a:rPr lang="en-US" sz="1500" dirty="0" err="1"/>
              <a:t>IoU</a:t>
            </a:r>
            <a:r>
              <a:rPr lang="en-US" sz="1500" dirty="0"/>
              <a:t> is used and the ground truth box and the prediction do not overlap. </a:t>
            </a:r>
            <a:r>
              <a:rPr lang="en-US" sz="1500" dirty="0" smtClean="0"/>
              <a:t>The </a:t>
            </a:r>
            <a:r>
              <a:rPr lang="en-US" sz="1500" dirty="0" err="1"/>
              <a:t>IoU</a:t>
            </a:r>
            <a:r>
              <a:rPr lang="en-US" sz="1500" dirty="0"/>
              <a:t> loss function cannot tell which one is better even one may be closer to the ground truth than the other</a:t>
            </a:r>
            <a:r>
              <a:rPr lang="en-US" sz="1500" dirty="0" smtClean="0"/>
              <a:t>.</a:t>
            </a:r>
          </a:p>
          <a:p>
            <a:pPr marL="514350" indent="-514350">
              <a:buFont typeface="Arial" panose="020B0604020202020204" pitchFamily="34" charset="0"/>
              <a:buAutoNum type="arabicPeriod"/>
            </a:pPr>
            <a:r>
              <a:rPr lang="en-US" sz="1500" b="1" dirty="0"/>
              <a:t>Generalized </a:t>
            </a:r>
            <a:r>
              <a:rPr lang="en-US" sz="1500" b="1" dirty="0" err="1"/>
              <a:t>IoU</a:t>
            </a:r>
            <a:r>
              <a:rPr lang="en-US" sz="1500" b="1" dirty="0"/>
              <a:t> (</a:t>
            </a:r>
            <a:r>
              <a:rPr lang="en-US" sz="1500" b="1" dirty="0" err="1"/>
              <a:t>GIoU</a:t>
            </a:r>
            <a:r>
              <a:rPr lang="en-US" sz="1500" b="1" dirty="0"/>
              <a:t>) </a:t>
            </a:r>
            <a:r>
              <a:rPr lang="en-US" sz="1500" dirty="0"/>
              <a:t>fixes this by refining the loss as but this loss function tends to expand the prediction boundary box first until it is overlapped with the ground truth. Then it shrinks to increase </a:t>
            </a:r>
            <a:r>
              <a:rPr lang="en-US" sz="1500" dirty="0" err="1"/>
              <a:t>IoU</a:t>
            </a:r>
            <a:r>
              <a:rPr lang="en-US" sz="1500" dirty="0"/>
              <a:t>. </a:t>
            </a:r>
            <a:endParaRPr lang="en-US" sz="1500" dirty="0" smtClean="0"/>
          </a:p>
          <a:p>
            <a:pPr marL="514350" indent="-514350">
              <a:buFont typeface="Arial" panose="020B0604020202020204" pitchFamily="34" charset="0"/>
              <a:buAutoNum type="arabicPeriod"/>
            </a:pPr>
            <a:r>
              <a:rPr lang="en-US" sz="1500" b="1" dirty="0" smtClean="0"/>
              <a:t>Distance </a:t>
            </a:r>
            <a:r>
              <a:rPr lang="en-US" sz="1500" b="1" dirty="0" err="1"/>
              <a:t>IoU</a:t>
            </a:r>
            <a:r>
              <a:rPr lang="en-US" sz="1500" b="1" dirty="0"/>
              <a:t> (</a:t>
            </a:r>
            <a:r>
              <a:rPr lang="en-US" sz="1500" b="1" dirty="0" err="1"/>
              <a:t>DIoU</a:t>
            </a:r>
            <a:r>
              <a:rPr lang="en-US" sz="1500" b="1" dirty="0"/>
              <a:t>) </a:t>
            </a:r>
            <a:r>
              <a:rPr lang="en-US" sz="1500" dirty="0"/>
              <a:t>introduces a new goal to reduce the central points separation between the two boxes.</a:t>
            </a:r>
            <a:r>
              <a:rPr lang="en-US" dirty="0" smtClean="0"/>
              <a:t> </a:t>
            </a:r>
          </a:p>
          <a:p>
            <a:pPr marL="514350" indent="-514350">
              <a:buFont typeface="Arial" panose="020B0604020202020204" pitchFamily="34" charset="0"/>
              <a:buAutoNum type="arabicPeriod"/>
            </a:pPr>
            <a:r>
              <a:rPr lang="en-US" sz="1500" dirty="0" smtClean="0"/>
              <a:t>We use </a:t>
            </a:r>
            <a:r>
              <a:rPr lang="en-US" sz="1500" b="1" dirty="0" smtClean="0"/>
              <a:t>Complete </a:t>
            </a:r>
            <a:r>
              <a:rPr lang="en-US" sz="1500" b="1" dirty="0" err="1" smtClean="0"/>
              <a:t>IoU</a:t>
            </a:r>
            <a:r>
              <a:rPr lang="en-US" sz="1500" b="1" dirty="0" smtClean="0"/>
              <a:t> (</a:t>
            </a:r>
            <a:r>
              <a:rPr lang="en-US" sz="1500" b="1" dirty="0" err="1" smtClean="0"/>
              <a:t>CIoU</a:t>
            </a:r>
            <a:r>
              <a:rPr lang="en-US" sz="1500" b="1" dirty="0" smtClean="0"/>
              <a:t>) </a:t>
            </a:r>
            <a:r>
              <a:rPr lang="en-US" sz="1500" dirty="0"/>
              <a:t>l</a:t>
            </a:r>
            <a:r>
              <a:rPr lang="en-US" sz="1500" dirty="0" smtClean="0"/>
              <a:t>oss for better convergence on a bounding box regression by increasing the overlapping area of the ground truth box and the predicted box, minimize their central point distance, and maintain the consistency of the boxes’ aspect ratio.</a:t>
            </a:r>
          </a:p>
          <a:p>
            <a:pPr marL="514350" indent="-514350">
              <a:buFont typeface="Arial" panose="020B0604020202020204" pitchFamily="34" charset="0"/>
              <a:buAutoNum type="arabicPeriod"/>
            </a:pPr>
            <a:endParaRPr lang="en-US" sz="1500" dirty="0" smtClean="0"/>
          </a:p>
          <a:p>
            <a:pPr marL="514350" indent="-514350">
              <a:buFont typeface="Arial" panose="020B0604020202020204" pitchFamily="34" charset="0"/>
              <a:buAutoNum type="arabicPeriod"/>
            </a:pPr>
            <a:endParaRPr lang="en-US" dirty="0" smtClean="0"/>
          </a:p>
          <a:p>
            <a:endParaRPr lang="en-IN" dirty="0"/>
          </a:p>
        </p:txBody>
      </p:sp>
    </p:spTree>
    <p:extLst>
      <p:ext uri="{BB962C8B-B14F-4D97-AF65-F5344CB8AC3E}">
        <p14:creationId xmlns:p14="http://schemas.microsoft.com/office/powerpoint/2010/main" val="4192637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1102822"/>
          </a:xfrm>
        </p:spPr>
        <p:txBody>
          <a:bodyPr>
            <a:normAutofit/>
          </a:bodyPr>
          <a:lstStyle/>
          <a:p>
            <a:r>
              <a:rPr lang="en-US" sz="4000" b="1" dirty="0" smtClean="0"/>
              <a:t>Bag of Specials</a:t>
            </a:r>
            <a:endParaRPr lang="en-IN" sz="4000" b="1" dirty="0"/>
          </a:p>
        </p:txBody>
      </p:sp>
      <p:sp>
        <p:nvSpPr>
          <p:cNvPr id="3" name="Content Placeholder 2"/>
          <p:cNvSpPr>
            <a:spLocks noGrp="1"/>
          </p:cNvSpPr>
          <p:nvPr>
            <p:ph idx="1"/>
          </p:nvPr>
        </p:nvSpPr>
        <p:spPr>
          <a:xfrm>
            <a:off x="1261872" y="1662546"/>
            <a:ext cx="8595360" cy="2310100"/>
          </a:xfrm>
        </p:spPr>
        <p:txBody>
          <a:bodyPr>
            <a:normAutofit fontScale="92500" lnSpcReduction="20000"/>
          </a:bodyPr>
          <a:lstStyle/>
          <a:p>
            <a:pPr marL="514350" indent="-514350">
              <a:buAutoNum type="arabicPeriod"/>
            </a:pPr>
            <a:r>
              <a:rPr lang="en-US" sz="1600" dirty="0" smtClean="0"/>
              <a:t>Training Phase: Pre-processing + Training Strategy</a:t>
            </a:r>
          </a:p>
          <a:p>
            <a:pPr marL="514350" indent="-514350">
              <a:buAutoNum type="arabicPeriod"/>
            </a:pPr>
            <a:r>
              <a:rPr lang="en-IN" sz="1600" b="1" dirty="0"/>
              <a:t>M</a:t>
            </a:r>
            <a:r>
              <a:rPr lang="en-IN" sz="1600" b="1" dirty="0" smtClean="0"/>
              <a:t>ethods </a:t>
            </a:r>
            <a:r>
              <a:rPr lang="en-IN" sz="1600" b="1" dirty="0"/>
              <a:t>that </a:t>
            </a:r>
            <a:r>
              <a:rPr lang="en-IN" sz="1600" b="1" dirty="0" smtClean="0"/>
              <a:t>only </a:t>
            </a:r>
            <a:r>
              <a:rPr lang="en-IN" sz="1600" b="1" dirty="0"/>
              <a:t>increase the </a:t>
            </a:r>
            <a:r>
              <a:rPr lang="en-IN" sz="1600" b="1" dirty="0" smtClean="0"/>
              <a:t>inference cost but can improve the accuracy are called </a:t>
            </a:r>
            <a:r>
              <a:rPr lang="en-IN" sz="1600" b="1" dirty="0"/>
              <a:t>“bag of </a:t>
            </a:r>
            <a:r>
              <a:rPr lang="en-IN" sz="1600" b="1" dirty="0" smtClean="0"/>
              <a:t>specials.” </a:t>
            </a:r>
          </a:p>
          <a:p>
            <a:pPr marL="514350" lvl="0" indent="-514350">
              <a:buFont typeface="Arial" pitchFamily="34" charset="0"/>
              <a:buAutoNum type="arabicPeriod"/>
            </a:pPr>
            <a:r>
              <a:rPr lang="en-US" sz="1600" dirty="0" smtClean="0"/>
              <a:t>It consists of plugin </a:t>
            </a:r>
            <a:r>
              <a:rPr lang="en-US" sz="1600" dirty="0"/>
              <a:t>modules and post-processing methods that only increase the inference cost by a small amount but can significantly improve the accuracy of object </a:t>
            </a:r>
            <a:r>
              <a:rPr lang="en-US" sz="1600" dirty="0" smtClean="0"/>
              <a:t>detection</a:t>
            </a:r>
          </a:p>
          <a:p>
            <a:pPr marL="514350" lvl="0" indent="-514350">
              <a:buFont typeface="Arial" pitchFamily="34" charset="0"/>
              <a:buAutoNum type="arabicPeriod"/>
            </a:pPr>
            <a:r>
              <a:rPr lang="en-US" sz="1600" dirty="0" smtClean="0"/>
              <a:t>Plugin </a:t>
            </a:r>
            <a:r>
              <a:rPr lang="en-US" sz="1600" dirty="0"/>
              <a:t>modules are the list of attributes or algorithms to increase the receptive field, strengthening feature integration capability, etc. whereas post-processing modules are used to filter out detections predicted by a detector. </a:t>
            </a:r>
            <a:endParaRPr lang="en-IN" sz="1600" dirty="0" smtClean="0"/>
          </a:p>
          <a:p>
            <a:pPr marL="514350" indent="-514350">
              <a:buAutoNum type="arabicPeriod"/>
            </a:pPr>
            <a:endParaRPr lang="en-US" sz="2000" dirty="0"/>
          </a:p>
          <a:p>
            <a:pPr marL="514350" indent="-514350">
              <a:buAutoNum type="arabicPeriod"/>
            </a:pPr>
            <a:endParaRPr lang="en-IN" dirty="0"/>
          </a:p>
        </p:txBody>
      </p:sp>
      <p:pic>
        <p:nvPicPr>
          <p:cNvPr id="5" name="Picture 4" descr="Related Work&#10;PR-249 | YOLOv4: Optimal Speed and Accuracy of Object Detection&#10;Bag of Specials (plugin modules + post-proces..."/>
          <p:cNvPicPr/>
          <p:nvPr/>
        </p:nvPicPr>
        <p:blipFill rotWithShape="1">
          <a:blip r:embed="rId2" cstate="print">
            <a:extLst>
              <a:ext uri="{28A0092B-C50C-407E-A947-70E740481C1C}">
                <a14:useLocalDpi xmlns:a14="http://schemas.microsoft.com/office/drawing/2010/main" val="0"/>
              </a:ext>
            </a:extLst>
          </a:blip>
          <a:srcRect l="782" t="33929" r="6194" b="10505"/>
          <a:stretch/>
        </p:blipFill>
        <p:spPr bwMode="auto">
          <a:xfrm>
            <a:off x="316433" y="4150312"/>
            <a:ext cx="5345458" cy="237408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6" name="Picture 5"/>
          <p:cNvPicPr>
            <a:picLocks noChangeAspect="1"/>
          </p:cNvPicPr>
          <p:nvPr/>
        </p:nvPicPr>
        <p:blipFill rotWithShape="1">
          <a:blip r:embed="rId3"/>
          <a:srcRect l="10370" t="33456" r="14907" b="9918"/>
          <a:stretch/>
        </p:blipFill>
        <p:spPr>
          <a:xfrm>
            <a:off x="5554544" y="4150312"/>
            <a:ext cx="5352547" cy="2374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99929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Enhancement of Receptive Field</a:t>
            </a:r>
            <a:endParaRPr lang="en-IN" sz="4000" b="1" dirty="0"/>
          </a:p>
        </p:txBody>
      </p:sp>
      <p:sp>
        <p:nvSpPr>
          <p:cNvPr id="3" name="Content Placeholder 2"/>
          <p:cNvSpPr>
            <a:spLocks noGrp="1"/>
          </p:cNvSpPr>
          <p:nvPr>
            <p:ph idx="1"/>
          </p:nvPr>
        </p:nvSpPr>
        <p:spPr/>
        <p:txBody>
          <a:bodyPr>
            <a:normAutofit/>
          </a:bodyPr>
          <a:lstStyle/>
          <a:p>
            <a:pPr marL="514350" indent="-514350">
              <a:buFont typeface="Arial" panose="020B0604020202020204" pitchFamily="34" charset="0"/>
              <a:buAutoNum type="arabicPeriod"/>
            </a:pPr>
            <a:r>
              <a:rPr lang="en-US" sz="1500" dirty="0" smtClean="0"/>
              <a:t>Common </a:t>
            </a:r>
            <a:r>
              <a:rPr lang="en-US" sz="1500" dirty="0"/>
              <a:t>modules that can be used to enhance receptive field are SPP, ASPP, and RFB   </a:t>
            </a:r>
            <a:r>
              <a:rPr lang="en-US" sz="1500" dirty="0" smtClean="0"/>
              <a:t>to separate </a:t>
            </a:r>
            <a:r>
              <a:rPr lang="en-US" sz="1500" dirty="0"/>
              <a:t>out the most important </a:t>
            </a:r>
            <a:r>
              <a:rPr lang="en-US" sz="1500" dirty="0" smtClean="0"/>
              <a:t>features.</a:t>
            </a:r>
          </a:p>
          <a:p>
            <a:pPr marL="514350" indent="-514350">
              <a:buFont typeface="Arial" panose="020B0604020202020204" pitchFamily="34" charset="0"/>
              <a:buAutoNum type="arabicPeriod"/>
            </a:pPr>
            <a:r>
              <a:rPr lang="en-US" sz="1500" dirty="0" smtClean="0"/>
              <a:t>Pooling </a:t>
            </a:r>
            <a:r>
              <a:rPr lang="en-US" sz="1500" dirty="0"/>
              <a:t>layer </a:t>
            </a:r>
            <a:r>
              <a:rPr lang="en-US" sz="1500" dirty="0" smtClean="0"/>
              <a:t>removes </a:t>
            </a:r>
            <a:r>
              <a:rPr lang="en-US" sz="1500" dirty="0"/>
              <a:t>the fixed-size constraint of the network, i.e. a CNN does not require a fixed-size input image. Specifically, we add an SPP layer on top of the last convolutional layer. </a:t>
            </a:r>
            <a:endParaRPr lang="en-US" sz="1500" dirty="0" smtClean="0"/>
          </a:p>
          <a:p>
            <a:pPr marL="514350" indent="-514350">
              <a:buFont typeface="Arial" panose="020B0604020202020204" pitchFamily="34" charset="0"/>
              <a:buAutoNum type="arabicPeriod"/>
            </a:pPr>
            <a:r>
              <a:rPr lang="en-US" sz="1500" dirty="0" smtClean="0"/>
              <a:t>The </a:t>
            </a:r>
            <a:r>
              <a:rPr lang="en-US" sz="1500" dirty="0"/>
              <a:t>SPP layer pools the features and generates fixed-length outputs, which are then fed into the fully-connected layers (or other classifiers</a:t>
            </a:r>
            <a:r>
              <a:rPr lang="en-US" sz="1500" dirty="0" smtClean="0"/>
              <a:t>).</a:t>
            </a:r>
          </a:p>
          <a:p>
            <a:pPr marL="514350" indent="-514350">
              <a:buFont typeface="Arial" panose="020B0604020202020204" pitchFamily="34" charset="0"/>
              <a:buAutoNum type="arabicPeriod"/>
            </a:pPr>
            <a:r>
              <a:rPr lang="en-US" sz="1500" dirty="0" smtClean="0"/>
              <a:t>In </a:t>
            </a:r>
            <a:r>
              <a:rPr lang="en-US" sz="1500" dirty="0"/>
              <a:t>other words, we perform some</a:t>
            </a:r>
            <a:r>
              <a:rPr lang="en-US" sz="1500" b="1" dirty="0"/>
              <a:t> information aggregation at a deeper stage of the network hierarchy (between convolutional layers and fully-connected layers) to avoid the need for cropping or warping at the beginning</a:t>
            </a:r>
            <a:r>
              <a:rPr lang="en-US" sz="1500" dirty="0"/>
              <a:t>.</a:t>
            </a:r>
            <a:endParaRPr lang="en-US" sz="1500" dirty="0" smtClean="0"/>
          </a:p>
          <a:p>
            <a:pPr marL="514350" indent="-514350">
              <a:buFont typeface="Arial" panose="020B0604020202020204" pitchFamily="34" charset="0"/>
              <a:buAutoNum type="arabicPeriod"/>
            </a:pPr>
            <a:endParaRPr lang="en-US" sz="2000" dirty="0" smtClean="0"/>
          </a:p>
          <a:p>
            <a:pPr marL="514350" indent="-514350">
              <a:buAutoNum type="arabicPeriod"/>
            </a:pPr>
            <a:endParaRPr lang="en-IN" dirty="0"/>
          </a:p>
          <a:p>
            <a:pPr marL="0" indent="0">
              <a:buNone/>
            </a:pPr>
            <a:endParaRPr lang="en-US" dirty="0"/>
          </a:p>
          <a:p>
            <a:endParaRPr lang="en-IN" dirty="0"/>
          </a:p>
        </p:txBody>
      </p:sp>
    </p:spTree>
    <p:extLst>
      <p:ext uri="{BB962C8B-B14F-4D97-AF65-F5344CB8AC3E}">
        <p14:creationId xmlns:p14="http://schemas.microsoft.com/office/powerpoint/2010/main" val="960559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64911"/>
          </a:xfrm>
        </p:spPr>
        <p:txBody>
          <a:bodyPr>
            <a:normAutofit/>
          </a:bodyPr>
          <a:lstStyle/>
          <a:p>
            <a:r>
              <a:rPr lang="en-US" sz="4000" b="1" dirty="0" smtClean="0"/>
              <a:t>Limitations of YOLOv3?</a:t>
            </a:r>
            <a:endParaRPr lang="en-IN" sz="4000" b="1" dirty="0"/>
          </a:p>
        </p:txBody>
      </p:sp>
      <p:sp>
        <p:nvSpPr>
          <p:cNvPr id="3" name="Content Placeholder 2"/>
          <p:cNvSpPr>
            <a:spLocks noGrp="1"/>
          </p:cNvSpPr>
          <p:nvPr>
            <p:ph idx="1"/>
          </p:nvPr>
        </p:nvSpPr>
        <p:spPr>
          <a:xfrm>
            <a:off x="838200" y="1524001"/>
            <a:ext cx="10515600" cy="2512290"/>
          </a:xfrm>
        </p:spPr>
        <p:txBody>
          <a:bodyPr>
            <a:normAutofit fontScale="85000" lnSpcReduction="20000"/>
          </a:bodyPr>
          <a:lstStyle/>
          <a:p>
            <a:pPr marL="514350" indent="-514350">
              <a:buAutoNum type="arabicPeriod"/>
            </a:pPr>
            <a:r>
              <a:rPr lang="en-US" sz="1800" dirty="0" smtClean="0"/>
              <a:t>YOLOv3 performance drops significantly as the IOU threshold increases indicating YOLOv3 struggles to get the boxes perfectly aligned with the object. </a:t>
            </a:r>
          </a:p>
          <a:p>
            <a:pPr marL="514350" indent="-514350">
              <a:buAutoNum type="arabicPeriod"/>
            </a:pPr>
            <a:r>
              <a:rPr lang="en-US" sz="1800" dirty="0" smtClean="0"/>
              <a:t>It’s not as great on the COCO average AP between .5 and .95 IOU metric. But it’s very good on the old detection metric of .5 IOU.</a:t>
            </a:r>
          </a:p>
          <a:p>
            <a:pPr marL="514350" indent="-514350">
              <a:buFont typeface="Arial" panose="020B0604020202020204" pitchFamily="34" charset="0"/>
              <a:buAutoNum type="arabicPeriod"/>
            </a:pPr>
            <a:r>
              <a:rPr lang="en-US" sz="1800" b="1" dirty="0" smtClean="0"/>
              <a:t>MAP score between 0.5 to 0.95 IOU can be increased.</a:t>
            </a:r>
            <a:endParaRPr lang="en-US" sz="1800" b="1" dirty="0" smtClean="0"/>
          </a:p>
          <a:p>
            <a:pPr marL="514350" indent="-514350">
              <a:buAutoNum type="arabicPeriod"/>
            </a:pPr>
            <a:r>
              <a:rPr lang="en-US" sz="1800" dirty="0" smtClean="0"/>
              <a:t>The average precision for medium and large objects can be improved as medium is 5 percent and large is 10 percent behind the best. With the new multi-scale predictions we see YOLOv3 has relatively high APs performance. </a:t>
            </a:r>
          </a:p>
          <a:p>
            <a:pPr marL="514350" indent="-514350">
              <a:buAutoNum type="arabicPeriod"/>
            </a:pPr>
            <a:r>
              <a:rPr lang="en-US" sz="1800" b="1" dirty="0" smtClean="0"/>
              <a:t>However, it has comparatively worse performance on medium and larger size objects</a:t>
            </a:r>
            <a:r>
              <a:rPr lang="en-US" sz="1800" dirty="0" smtClean="0"/>
              <a:t>.</a:t>
            </a:r>
          </a:p>
          <a:p>
            <a:pPr marL="514350" indent="-514350">
              <a:buAutoNum type="arabicPeriod"/>
            </a:pPr>
            <a:endParaRPr lang="en-US" sz="1800" dirty="0" smtClean="0"/>
          </a:p>
          <a:p>
            <a:pPr marL="514350" indent="-514350">
              <a:buAutoNum type="arabicPeriod"/>
            </a:pPr>
            <a:endParaRPr lang="en-IN" dirty="0"/>
          </a:p>
        </p:txBody>
      </p:sp>
      <p:pic>
        <p:nvPicPr>
          <p:cNvPr id="5" name="Picture 4"/>
          <p:cNvPicPr>
            <a:picLocks noChangeAspect="1"/>
          </p:cNvPicPr>
          <p:nvPr/>
        </p:nvPicPr>
        <p:blipFill rotWithShape="1">
          <a:blip r:embed="rId2"/>
          <a:srcRect l="30155" t="43540" r="8217" b="18011"/>
          <a:stretch/>
        </p:blipFill>
        <p:spPr>
          <a:xfrm>
            <a:off x="2262909" y="4230255"/>
            <a:ext cx="6483927" cy="21151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9889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Feature Integration</a:t>
            </a:r>
            <a:endParaRPr lang="en-IN" sz="4000" b="1" dirty="0"/>
          </a:p>
        </p:txBody>
      </p:sp>
      <p:sp>
        <p:nvSpPr>
          <p:cNvPr id="3" name="Content Placeholder 2"/>
          <p:cNvSpPr>
            <a:spLocks noGrp="1"/>
          </p:cNvSpPr>
          <p:nvPr>
            <p:ph idx="1"/>
          </p:nvPr>
        </p:nvSpPr>
        <p:spPr>
          <a:xfrm>
            <a:off x="1261872" y="1828800"/>
            <a:ext cx="8595360" cy="3101645"/>
          </a:xfrm>
        </p:spPr>
        <p:txBody>
          <a:bodyPr>
            <a:normAutofit lnSpcReduction="10000"/>
          </a:bodyPr>
          <a:lstStyle/>
          <a:p>
            <a:pPr marL="514350" indent="-514350">
              <a:buFont typeface="Arial" panose="020B0604020202020204" pitchFamily="34" charset="0"/>
              <a:buAutoNum type="arabicPeriod"/>
            </a:pPr>
            <a:r>
              <a:rPr lang="en-US" sz="1500" dirty="0" smtClean="0"/>
              <a:t>Processing multiple scale images is time consuming and the memory demand is too high to be trained end-to-end simultaneously. Hence, we may only use it in inference to push accuracy as high as possible, when speed is not a concern.</a:t>
            </a:r>
            <a:r>
              <a:rPr lang="en-US" sz="1500" dirty="0"/>
              <a:t> </a:t>
            </a:r>
            <a:endParaRPr lang="en-US" sz="1500" dirty="0" smtClean="0"/>
          </a:p>
          <a:p>
            <a:pPr marL="514350" indent="-514350">
              <a:buFont typeface="Arial" panose="020B0604020202020204" pitchFamily="34" charset="0"/>
              <a:buAutoNum type="arabicPeriod"/>
            </a:pPr>
            <a:r>
              <a:rPr lang="en-US" sz="1500" b="1" dirty="0" smtClean="0"/>
              <a:t>It </a:t>
            </a:r>
            <a:r>
              <a:rPr lang="en-US" sz="1500" b="1" dirty="0"/>
              <a:t>combines low-resolution, semantically strong features with high-resolution, semantically weak features via a top-down pathway and lateral connections</a:t>
            </a:r>
            <a:r>
              <a:rPr lang="en-US" sz="1500" b="1" dirty="0" smtClean="0"/>
              <a:t>.</a:t>
            </a:r>
          </a:p>
          <a:p>
            <a:pPr marL="514350" indent="-514350">
              <a:buFont typeface="Arial" panose="020B0604020202020204" pitchFamily="34" charset="0"/>
              <a:buAutoNum type="arabicPeriod"/>
            </a:pPr>
            <a:r>
              <a:rPr lang="en-US" sz="1500" dirty="0"/>
              <a:t>This feature pyramid that has rich semantics at all levels and is built quickly from a single input image scale, thereby without sacrificing representational power, speed, or memory. </a:t>
            </a:r>
            <a:endParaRPr lang="en-US" sz="1500" dirty="0" smtClean="0"/>
          </a:p>
          <a:p>
            <a:pPr marL="514350" indent="-514350">
              <a:buFont typeface="Arial" panose="020B0604020202020204" pitchFamily="34" charset="0"/>
              <a:buAutoNum type="arabicPeriod"/>
            </a:pPr>
            <a:r>
              <a:rPr lang="en-US" sz="1500" dirty="0"/>
              <a:t>These pyramids are scale-invariant in the sense that an object’s scale change is offset by shifting its level in the pyramid. Intuitively, </a:t>
            </a:r>
            <a:r>
              <a:rPr lang="en-US" sz="1500" b="1" dirty="0"/>
              <a:t>this property enables a model to detect objects across a large range of scales by scanning the model over both positions and pyramid levels. </a:t>
            </a:r>
            <a:endParaRPr lang="en-IN" sz="1500" b="1" dirty="0" smtClean="0"/>
          </a:p>
          <a:p>
            <a:pPr marL="0" indent="0">
              <a:buNone/>
            </a:pPr>
            <a:endParaRPr lang="en-US" dirty="0"/>
          </a:p>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83761" y="5019559"/>
            <a:ext cx="3797330" cy="16213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1786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Activation Function</a:t>
            </a:r>
            <a:endParaRPr lang="en-IN" sz="4000" b="1" dirty="0"/>
          </a:p>
        </p:txBody>
      </p:sp>
      <p:sp>
        <p:nvSpPr>
          <p:cNvPr id="3" name="Content Placeholder 2"/>
          <p:cNvSpPr>
            <a:spLocks noGrp="1"/>
          </p:cNvSpPr>
          <p:nvPr>
            <p:ph idx="1"/>
          </p:nvPr>
        </p:nvSpPr>
        <p:spPr>
          <a:xfrm>
            <a:off x="1261872" y="1828801"/>
            <a:ext cx="8595360" cy="2692866"/>
          </a:xfrm>
        </p:spPr>
        <p:txBody>
          <a:bodyPr>
            <a:normAutofit/>
          </a:bodyPr>
          <a:lstStyle/>
          <a:p>
            <a:pPr marL="514350" indent="-514350">
              <a:buFont typeface="Arial" panose="020B0604020202020204" pitchFamily="34" charset="0"/>
              <a:buAutoNum type="arabicPeriod"/>
            </a:pPr>
            <a:r>
              <a:rPr lang="en-US" sz="1500" dirty="0"/>
              <a:t>The activation function is a non-linear transformation that we do over the input before sending it to the next layer of neurons or finalizing it as output</a:t>
            </a:r>
            <a:r>
              <a:rPr lang="en-US" sz="1500" dirty="0" smtClean="0"/>
              <a:t>.</a:t>
            </a:r>
          </a:p>
          <a:p>
            <a:pPr marL="514350" indent="-514350">
              <a:buFont typeface="Arial" panose="020B0604020202020204" pitchFamily="34" charset="0"/>
              <a:buAutoNum type="arabicPeriod"/>
            </a:pPr>
            <a:r>
              <a:rPr lang="en-US" sz="1500" dirty="0"/>
              <a:t>YOLOv4 uses Mish Activation Function. </a:t>
            </a:r>
            <a:r>
              <a:rPr lang="en-US" sz="1500" b="1" dirty="0"/>
              <a:t>Mish is a novel self-regularized non-</a:t>
            </a:r>
            <a:r>
              <a:rPr lang="en-US" sz="1500" b="1" dirty="0" err="1"/>
              <a:t>monotic</a:t>
            </a:r>
            <a:r>
              <a:rPr lang="en-US" sz="1500" b="1" dirty="0"/>
              <a:t> activation function</a:t>
            </a:r>
            <a:r>
              <a:rPr lang="en-US" sz="1500" dirty="0"/>
              <a:t> which can be defined by f(x) = x </a:t>
            </a:r>
            <a:r>
              <a:rPr lang="en-US" sz="1500" dirty="0" err="1"/>
              <a:t>tanh</a:t>
            </a:r>
            <a:r>
              <a:rPr lang="en-US" sz="1500" dirty="0"/>
              <a:t>(</a:t>
            </a:r>
            <a:r>
              <a:rPr lang="en-US" sz="1500" dirty="0" err="1"/>
              <a:t>softplus</a:t>
            </a:r>
            <a:r>
              <a:rPr lang="en-US" sz="1500" dirty="0"/>
              <a:t>(x)). </a:t>
            </a:r>
            <a:endParaRPr lang="en-US" sz="1500" dirty="0" smtClean="0"/>
          </a:p>
          <a:p>
            <a:pPr marL="514350" indent="-514350">
              <a:buFont typeface="Arial" panose="020B0604020202020204" pitchFamily="34" charset="0"/>
              <a:buAutoNum type="arabicPeriod"/>
            </a:pPr>
            <a:r>
              <a:rPr lang="en-US" sz="1500" dirty="0" smtClean="0"/>
              <a:t>Mish </a:t>
            </a:r>
            <a:r>
              <a:rPr lang="en-US" sz="1500" dirty="0"/>
              <a:t>is bounded below and unbounded above. </a:t>
            </a:r>
            <a:endParaRPr lang="en-US" sz="1500" dirty="0" smtClean="0"/>
          </a:p>
          <a:p>
            <a:pPr marL="514350" indent="-514350">
              <a:buFont typeface="Arial" panose="020B0604020202020204" pitchFamily="34" charset="0"/>
              <a:buAutoNum type="arabicPeriod"/>
            </a:pPr>
            <a:r>
              <a:rPr lang="en-US" sz="1500" dirty="0" smtClean="0"/>
              <a:t>Mish </a:t>
            </a:r>
            <a:r>
              <a:rPr lang="en-US" sz="1500" dirty="0"/>
              <a:t>properties helps in better expressivity and information flow. </a:t>
            </a:r>
            <a:r>
              <a:rPr lang="en-US" sz="1500" b="1" dirty="0"/>
              <a:t>Being unbounded above, Mish avoids saturation</a:t>
            </a:r>
            <a:r>
              <a:rPr lang="en-US" sz="1500" dirty="0"/>
              <a:t>, which generally causes training to slow down due to near-zero gradients drastically. </a:t>
            </a:r>
            <a:r>
              <a:rPr lang="en-US" sz="1500" b="1" dirty="0"/>
              <a:t>Being bounded below </a:t>
            </a:r>
            <a:r>
              <a:rPr lang="en-US" sz="1500" dirty="0"/>
              <a:t>is also advantageous since it results in </a:t>
            </a:r>
            <a:r>
              <a:rPr lang="en-US" sz="1500" b="1" dirty="0"/>
              <a:t>strong regularization effects</a:t>
            </a:r>
            <a:r>
              <a:rPr lang="en-US" sz="1500" dirty="0"/>
              <a:t>.</a:t>
            </a:r>
            <a:endParaRPr lang="en-US" sz="1500" dirty="0" smtClean="0"/>
          </a:p>
          <a:p>
            <a:pPr marL="514350" indent="-514350">
              <a:buFont typeface="Arial" panose="020B0604020202020204" pitchFamily="34" charset="0"/>
              <a:buAutoNum type="arabicPeriod"/>
            </a:pPr>
            <a:endParaRPr lang="en-IN" dirty="0" smtClean="0"/>
          </a:p>
          <a:p>
            <a:pPr marL="0" indent="0">
              <a:buNone/>
            </a:pPr>
            <a:endParaRPr lang="en-US" dirty="0"/>
          </a:p>
          <a:p>
            <a:endParaRPr lang="en-IN" dirty="0"/>
          </a:p>
        </p:txBody>
      </p:sp>
      <p:pic>
        <p:nvPicPr>
          <p:cNvPr id="5" name="Picture 6"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6008" y="4521667"/>
            <a:ext cx="2408212" cy="21736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419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Attention Module</a:t>
            </a:r>
            <a:endParaRPr lang="en-IN" sz="4000" b="1" dirty="0"/>
          </a:p>
        </p:txBody>
      </p:sp>
      <p:sp>
        <p:nvSpPr>
          <p:cNvPr id="3" name="Content Placeholder 2"/>
          <p:cNvSpPr>
            <a:spLocks noGrp="1"/>
          </p:cNvSpPr>
          <p:nvPr>
            <p:ph idx="1"/>
          </p:nvPr>
        </p:nvSpPr>
        <p:spPr>
          <a:xfrm>
            <a:off x="1261872" y="1828801"/>
            <a:ext cx="8595360" cy="2770639"/>
          </a:xfrm>
        </p:spPr>
        <p:txBody>
          <a:bodyPr>
            <a:normAutofit lnSpcReduction="10000"/>
          </a:bodyPr>
          <a:lstStyle/>
          <a:p>
            <a:pPr marL="514350" indent="-514350">
              <a:buFont typeface="Arial" panose="020B0604020202020204" pitchFamily="34" charset="0"/>
              <a:buAutoNum type="arabicPeriod"/>
            </a:pPr>
            <a:r>
              <a:rPr lang="en-US" sz="1500" dirty="0" smtClean="0"/>
              <a:t>The </a:t>
            </a:r>
            <a:r>
              <a:rPr lang="en-US" sz="1500" dirty="0"/>
              <a:t>attention module that is often used in object detection is mainly divided into channel-wise attention and pointwise attention, and the representatives of these two attention models are Squeeze-and-Excitation (SE) and Spatial Attention Module (SAM), respectively. </a:t>
            </a:r>
            <a:endParaRPr lang="en-US" sz="1500" dirty="0" smtClean="0"/>
          </a:p>
          <a:p>
            <a:pPr marL="514350" indent="-514350">
              <a:buFont typeface="Arial" panose="020B0604020202020204" pitchFamily="34" charset="0"/>
              <a:buAutoNum type="arabicPeriod"/>
            </a:pPr>
            <a:r>
              <a:rPr lang="en-US" sz="1500" b="1" dirty="0" smtClean="0"/>
              <a:t>In </a:t>
            </a:r>
            <a:r>
              <a:rPr lang="en-US" sz="1500" b="1" dirty="0"/>
              <a:t>the case of Yolo the attentions are used to highlight the most important features created by the convolution layers and remove the unimportant </a:t>
            </a:r>
            <a:r>
              <a:rPr lang="en-US" sz="1500" b="1" dirty="0" smtClean="0"/>
              <a:t>ones.</a:t>
            </a:r>
          </a:p>
          <a:p>
            <a:pPr marL="514350" indent="-514350">
              <a:buFont typeface="Arial" panose="020B0604020202020204" pitchFamily="34" charset="0"/>
              <a:buAutoNum type="arabicPeriod"/>
            </a:pPr>
            <a:r>
              <a:rPr lang="en-US" sz="1500" dirty="0"/>
              <a:t>SAM simply consists of applying two separate transforms to the output feature map of a convolutional layer, a Max Pooling and an </a:t>
            </a:r>
            <a:r>
              <a:rPr lang="en-US" sz="1500" dirty="0" err="1"/>
              <a:t>Avg</a:t>
            </a:r>
            <a:r>
              <a:rPr lang="en-US" sz="1500" dirty="0"/>
              <a:t> Pooling. The two features are concatenated and then passed in a convoluted layer, before applying a sigmoid function that will highlight where the most important features are located</a:t>
            </a:r>
            <a:r>
              <a:rPr lang="en-US" sz="1500" dirty="0" smtClean="0"/>
              <a:t>. Although YOLOv4 uses </a:t>
            </a:r>
            <a:r>
              <a:rPr lang="en-US" sz="1500" b="1" dirty="0" smtClean="0"/>
              <a:t>modified SAM</a:t>
            </a:r>
            <a:r>
              <a:rPr lang="en-US" sz="1500" dirty="0" smtClean="0"/>
              <a:t>.</a:t>
            </a:r>
          </a:p>
          <a:p>
            <a:pPr marL="514350" indent="-514350">
              <a:buFont typeface="Arial" panose="020B0604020202020204" pitchFamily="34" charset="0"/>
              <a:buAutoNum type="arabicPeriod"/>
            </a:pPr>
            <a:endParaRPr lang="en-US" sz="1500" dirty="0" smtClean="0"/>
          </a:p>
          <a:p>
            <a:pPr marL="514350" indent="-514350">
              <a:buFont typeface="Arial" panose="020B0604020202020204" pitchFamily="34" charset="0"/>
              <a:buAutoNum type="arabicPeriod"/>
            </a:pPr>
            <a:endParaRPr lang="en-US" sz="1500" dirty="0" smtClean="0"/>
          </a:p>
          <a:p>
            <a:pPr marL="514350" indent="-514350">
              <a:buFont typeface="Arial" panose="020B0604020202020204" pitchFamily="34" charset="0"/>
              <a:buAutoNum type="arabicPeriod"/>
            </a:pPr>
            <a:endParaRPr lang="en-US" sz="2000" dirty="0" smtClean="0"/>
          </a:p>
          <a:p>
            <a:pPr marL="514350" indent="-514350">
              <a:buAutoNum type="arabicPeriod"/>
            </a:pPr>
            <a:endParaRPr lang="en-IN" dirty="0"/>
          </a:p>
          <a:p>
            <a:pPr marL="0" indent="0">
              <a:buNone/>
            </a:pPr>
            <a:endParaRPr lang="en-US" dirty="0"/>
          </a:p>
          <a:p>
            <a:endParaRPr lang="en-IN" dirty="0"/>
          </a:p>
        </p:txBody>
      </p:sp>
      <p:pic>
        <p:nvPicPr>
          <p:cNvPr id="7" name="Picture 8"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4819" y="4599440"/>
            <a:ext cx="3273424" cy="21483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70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Normalization</a:t>
            </a:r>
            <a:endParaRPr lang="en-IN" sz="4000" b="1" dirty="0"/>
          </a:p>
        </p:txBody>
      </p:sp>
      <p:sp>
        <p:nvSpPr>
          <p:cNvPr id="3" name="Content Placeholder 2"/>
          <p:cNvSpPr>
            <a:spLocks noGrp="1"/>
          </p:cNvSpPr>
          <p:nvPr>
            <p:ph idx="1"/>
          </p:nvPr>
        </p:nvSpPr>
        <p:spPr/>
        <p:txBody>
          <a:bodyPr>
            <a:normAutofit/>
          </a:bodyPr>
          <a:lstStyle/>
          <a:p>
            <a:pPr marL="514350" indent="-514350">
              <a:buFont typeface="Arial" panose="020B0604020202020204" pitchFamily="34" charset="0"/>
              <a:buAutoNum type="arabicPeriod"/>
            </a:pPr>
            <a:r>
              <a:rPr lang="en-US" sz="1500" dirty="0"/>
              <a:t>Batch Normalization is a technique that mitigates the effect of unstable gradients within deep neural networks. </a:t>
            </a:r>
            <a:endParaRPr lang="en-US" sz="1500" dirty="0" smtClean="0"/>
          </a:p>
          <a:p>
            <a:pPr marL="514350" indent="-514350">
              <a:buFont typeface="Arial" panose="020B0604020202020204" pitchFamily="34" charset="0"/>
              <a:buAutoNum type="arabicPeriod"/>
            </a:pPr>
            <a:r>
              <a:rPr lang="en-US" sz="1500" dirty="0" smtClean="0"/>
              <a:t>BN </a:t>
            </a:r>
            <a:r>
              <a:rPr lang="en-US" sz="1500" dirty="0"/>
              <a:t>introduces an additional layer to the neural network that performs operations on the inputs from the previous layer.</a:t>
            </a:r>
          </a:p>
          <a:p>
            <a:pPr marL="514350" indent="-514350">
              <a:buFont typeface="Arial" panose="020B0604020202020204" pitchFamily="34" charset="0"/>
              <a:buAutoNum type="arabicPeriod"/>
            </a:pPr>
            <a:r>
              <a:rPr lang="en-US" sz="1500" dirty="0"/>
              <a:t>The operation standardizes and normalizes the input values. The input values are then transformed through scaling and shifting operations</a:t>
            </a:r>
            <a:r>
              <a:rPr lang="en-US" sz="1500" dirty="0" smtClean="0"/>
              <a:t>.</a:t>
            </a:r>
          </a:p>
          <a:p>
            <a:pPr marL="514350" indent="-514350">
              <a:buFont typeface="Arial" panose="020B0604020202020204" pitchFamily="34" charset="0"/>
              <a:buAutoNum type="arabicPeriod"/>
            </a:pPr>
            <a:r>
              <a:rPr lang="en-US" sz="1500" dirty="0" smtClean="0"/>
              <a:t>YOLOv4 </a:t>
            </a:r>
            <a:r>
              <a:rPr lang="en-US" sz="1500" dirty="0"/>
              <a:t>uses Cross mini Batch Normalization. </a:t>
            </a:r>
            <a:endParaRPr lang="en-US" sz="1500" dirty="0" smtClean="0"/>
          </a:p>
          <a:p>
            <a:pPr marL="514350" indent="-514350">
              <a:buFont typeface="Arial" panose="020B0604020202020204" pitchFamily="34" charset="0"/>
              <a:buAutoNum type="arabicPeriod"/>
            </a:pPr>
            <a:r>
              <a:rPr lang="en-US" sz="1500" dirty="0" smtClean="0"/>
              <a:t>Batch </a:t>
            </a:r>
            <a:r>
              <a:rPr lang="en-US" sz="1500" dirty="0"/>
              <a:t>Normalization does not perform when the batch size becomes small. The estimate of the standard deviation and mean is biased by the sample size. The smaller the sample size, the more likely it is not to represent the completeness of the distribution. </a:t>
            </a:r>
            <a:endParaRPr lang="en-US" sz="1500" dirty="0" smtClean="0"/>
          </a:p>
          <a:p>
            <a:pPr marL="514350" indent="-514350">
              <a:buFont typeface="Arial" panose="020B0604020202020204" pitchFamily="34" charset="0"/>
              <a:buAutoNum type="arabicPeriod"/>
            </a:pPr>
            <a:r>
              <a:rPr lang="en-US" sz="1500" dirty="0" smtClean="0"/>
              <a:t>To </a:t>
            </a:r>
            <a:r>
              <a:rPr lang="en-US" sz="1500" dirty="0"/>
              <a:t>solve this problem, </a:t>
            </a:r>
            <a:r>
              <a:rPr lang="en-US" sz="1500" b="1" dirty="0"/>
              <a:t>Cross mini Batch Normalization is used, which uses estimates from recent batches to improve the quality of each batch’s estimate</a:t>
            </a:r>
            <a:r>
              <a:rPr lang="en-US" sz="1500" dirty="0"/>
              <a:t>.</a:t>
            </a:r>
            <a:endParaRPr lang="en-US" sz="1500" dirty="0" smtClean="0"/>
          </a:p>
          <a:p>
            <a:pPr marL="514350" indent="-514350">
              <a:buFont typeface="Arial" panose="020B0604020202020204" pitchFamily="34" charset="0"/>
              <a:buAutoNum type="arabicPeriod"/>
            </a:pPr>
            <a:endParaRPr lang="en-US" sz="2000" dirty="0"/>
          </a:p>
          <a:p>
            <a:pPr marL="514350" indent="-514350">
              <a:buAutoNum type="arabicPeriod"/>
            </a:pPr>
            <a:endParaRPr lang="en-IN" dirty="0"/>
          </a:p>
          <a:p>
            <a:pPr marL="0" indent="0">
              <a:buNone/>
            </a:pPr>
            <a:endParaRPr lang="en-US" dirty="0"/>
          </a:p>
          <a:p>
            <a:endParaRPr lang="en-IN" dirty="0"/>
          </a:p>
        </p:txBody>
      </p:sp>
    </p:spTree>
    <p:extLst>
      <p:ext uri="{BB962C8B-B14F-4D97-AF65-F5344CB8AC3E}">
        <p14:creationId xmlns:p14="http://schemas.microsoft.com/office/powerpoint/2010/main" val="3536556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Post-processing</a:t>
            </a:r>
            <a:endParaRPr lang="en-IN" sz="4000" b="1" dirty="0"/>
          </a:p>
        </p:txBody>
      </p:sp>
      <p:sp>
        <p:nvSpPr>
          <p:cNvPr id="3" name="Content Placeholder 2"/>
          <p:cNvSpPr>
            <a:spLocks noGrp="1"/>
          </p:cNvSpPr>
          <p:nvPr>
            <p:ph idx="1"/>
          </p:nvPr>
        </p:nvSpPr>
        <p:spPr>
          <a:xfrm>
            <a:off x="1392501" y="2310493"/>
            <a:ext cx="8595360" cy="3249385"/>
          </a:xfrm>
        </p:spPr>
        <p:txBody>
          <a:bodyPr>
            <a:normAutofit/>
          </a:bodyPr>
          <a:lstStyle/>
          <a:p>
            <a:pPr marL="514350" indent="-514350">
              <a:buFont typeface="Arial" panose="020B0604020202020204" pitchFamily="34" charset="0"/>
              <a:buAutoNum type="arabicPeriod"/>
            </a:pPr>
            <a:r>
              <a:rPr lang="en-US" sz="1500" dirty="0" smtClean="0"/>
              <a:t>For post-processing we have to </a:t>
            </a:r>
            <a:r>
              <a:rPr lang="en-US" sz="1500" dirty="0"/>
              <a:t>select the best bounding box, from the multiple predicted bounding boxes, these object detection algorithms use non-max suppression. </a:t>
            </a:r>
            <a:endParaRPr lang="en-US" sz="1500" dirty="0" smtClean="0"/>
          </a:p>
          <a:p>
            <a:pPr marL="514350" indent="-514350">
              <a:buFont typeface="Arial" panose="020B0604020202020204" pitchFamily="34" charset="0"/>
              <a:buAutoNum type="arabicPeriod"/>
            </a:pPr>
            <a:r>
              <a:rPr lang="en-US" sz="1500" dirty="0"/>
              <a:t>NMS (Non-Maximum Suppression) is used to remove the boxes that represent the same object while keeping the one that is the most precise compared to the real bounding box. </a:t>
            </a:r>
            <a:endParaRPr lang="en-US" sz="1500" dirty="0" smtClean="0"/>
          </a:p>
          <a:p>
            <a:pPr marL="514350" indent="-514350">
              <a:buFont typeface="Arial" panose="020B0604020202020204" pitchFamily="34" charset="0"/>
              <a:buAutoNum type="arabicPeriod"/>
            </a:pPr>
            <a:r>
              <a:rPr lang="en-US" sz="1500" b="1" dirty="0" smtClean="0"/>
              <a:t>It uses </a:t>
            </a:r>
            <a:r>
              <a:rPr lang="en-US" sz="1500" b="1" dirty="0" err="1" smtClean="0"/>
              <a:t>DIoU</a:t>
            </a:r>
            <a:r>
              <a:rPr lang="en-US" sz="1500" b="1" dirty="0"/>
              <a:t>-NMS </a:t>
            </a:r>
            <a:r>
              <a:rPr lang="en-US" sz="1500" b="1" dirty="0" smtClean="0"/>
              <a:t>to test </a:t>
            </a:r>
            <a:r>
              <a:rPr lang="en-US" sz="1500" b="1" dirty="0"/>
              <a:t>if the overlap rate minus the distance between the two centers is lower than the </a:t>
            </a:r>
            <a:r>
              <a:rPr lang="en-US" sz="1500" b="1" dirty="0" smtClean="0"/>
              <a:t>threshold, </a:t>
            </a:r>
            <a:r>
              <a:rPr lang="en-US" sz="1500" b="1" dirty="0"/>
              <a:t>if this is the case we keep the bounding box, otherwise we delete it</a:t>
            </a:r>
            <a:r>
              <a:rPr lang="en-US" sz="1500" b="1" dirty="0" smtClean="0"/>
              <a:t>.</a:t>
            </a:r>
          </a:p>
          <a:p>
            <a:pPr marL="514350" indent="-514350">
              <a:buFont typeface="Arial" panose="020B0604020202020204" pitchFamily="34" charset="0"/>
              <a:buAutoNum type="arabicPeriod"/>
            </a:pPr>
            <a:r>
              <a:rPr lang="en-US" sz="1500" dirty="0" smtClean="0"/>
              <a:t>Below is the </a:t>
            </a:r>
            <a:r>
              <a:rPr lang="en-US" sz="1500" dirty="0"/>
              <a:t>equation where </a:t>
            </a:r>
            <a:r>
              <a:rPr lang="en-US" sz="1500" dirty="0" err="1"/>
              <a:t>where</a:t>
            </a:r>
            <a:r>
              <a:rPr lang="en-US" sz="1500" dirty="0"/>
              <a:t> b and </a:t>
            </a:r>
            <a:r>
              <a:rPr lang="en-US" sz="1500" dirty="0" err="1"/>
              <a:t>bgt</a:t>
            </a:r>
            <a:r>
              <a:rPr lang="en-US" sz="1500" dirty="0"/>
              <a:t> denote the central points of B and </a:t>
            </a:r>
            <a:r>
              <a:rPr lang="en-US" sz="1500" dirty="0" err="1"/>
              <a:t>Bgt</a:t>
            </a:r>
            <a:r>
              <a:rPr lang="en-US" sz="1500" dirty="0"/>
              <a:t>, ρ(·) is the Euclidean distance, and c is the diagonal length of the smallest enclosing box covering the two boxes.</a:t>
            </a:r>
          </a:p>
          <a:p>
            <a:pPr marL="514350" indent="-514350">
              <a:buAutoNum type="arabicPeriod"/>
            </a:pPr>
            <a:endParaRPr lang="en-IN" dirty="0"/>
          </a:p>
          <a:p>
            <a:pPr marL="0" indent="0">
              <a:buNone/>
            </a:pPr>
            <a:endParaRPr lang="en-US" dirty="0"/>
          </a:p>
          <a:p>
            <a:endParaRPr lang="en-IN" dirty="0"/>
          </a:p>
        </p:txBody>
      </p:sp>
      <p:pic>
        <p:nvPicPr>
          <p:cNvPr id="5"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095" y="5797495"/>
            <a:ext cx="2187575" cy="7631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425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945804"/>
          </a:xfrm>
        </p:spPr>
        <p:txBody>
          <a:bodyPr>
            <a:normAutofit/>
          </a:bodyPr>
          <a:lstStyle/>
          <a:p>
            <a:r>
              <a:rPr lang="en-US" sz="4000" b="1" dirty="0" smtClean="0"/>
              <a:t>Modern Object Detection</a:t>
            </a:r>
            <a:endParaRPr lang="en-IN" sz="4000" b="1" dirty="0"/>
          </a:p>
        </p:txBody>
      </p:sp>
      <p:sp>
        <p:nvSpPr>
          <p:cNvPr id="3" name="Content Placeholder 2"/>
          <p:cNvSpPr>
            <a:spLocks noGrp="1"/>
          </p:cNvSpPr>
          <p:nvPr>
            <p:ph idx="1"/>
          </p:nvPr>
        </p:nvSpPr>
        <p:spPr>
          <a:xfrm>
            <a:off x="1261872" y="1551711"/>
            <a:ext cx="8500964" cy="2133600"/>
          </a:xfrm>
        </p:spPr>
        <p:txBody>
          <a:bodyPr>
            <a:normAutofit lnSpcReduction="10000"/>
          </a:bodyPr>
          <a:lstStyle/>
          <a:p>
            <a:pPr marL="342900" indent="-342900">
              <a:buAutoNum type="arabicPeriod"/>
            </a:pPr>
            <a:r>
              <a:rPr lang="en-US" sz="1500" dirty="0" smtClean="0"/>
              <a:t>A </a:t>
            </a:r>
            <a:r>
              <a:rPr lang="en-US" sz="1500" dirty="0"/>
              <a:t>modern detector is usually composed of two parts, a backbone which is pre-trained on ImageNet and a head which is used to predict classes and bounding boxes of objects. </a:t>
            </a:r>
            <a:endParaRPr lang="en-US" sz="1500" dirty="0" smtClean="0"/>
          </a:p>
          <a:p>
            <a:pPr marL="342900" lvl="0" indent="-342900">
              <a:buFont typeface="Arial" pitchFamily="34" charset="0"/>
              <a:buAutoNum type="arabicPeriod"/>
            </a:pPr>
            <a:r>
              <a:rPr lang="en-IN" sz="1500" dirty="0"/>
              <a:t>As to the head part, it is usually categorized into two kinds, i.e., </a:t>
            </a:r>
            <a:r>
              <a:rPr lang="en-IN" sz="1500" b="1" dirty="0"/>
              <a:t>one-stage object detector and two-stage object detector</a:t>
            </a:r>
            <a:r>
              <a:rPr lang="en-IN" sz="1500" b="1" dirty="0" smtClean="0"/>
              <a:t>.</a:t>
            </a:r>
          </a:p>
          <a:p>
            <a:pPr marL="342900" lvl="0" indent="-342900">
              <a:buFont typeface="Arial" pitchFamily="34" charset="0"/>
              <a:buAutoNum type="arabicPeriod"/>
            </a:pPr>
            <a:r>
              <a:rPr lang="en-US" sz="1500" dirty="0" smtClean="0"/>
              <a:t>Object </a:t>
            </a:r>
            <a:r>
              <a:rPr lang="en-US" sz="1500" dirty="0"/>
              <a:t>detectors developed in recent years often insert some layers between backbone and head, and these layers are usually used to collect feature maps from different stages. We can call it the neck of an object detector. Usually, a neck is composed of several bottom-up paths and several top-down paths. </a:t>
            </a:r>
            <a:r>
              <a:rPr lang="en-IN" sz="1500" dirty="0" smtClean="0"/>
              <a:t> </a:t>
            </a:r>
            <a:endParaRPr lang="en-IN" sz="1500" dirty="0"/>
          </a:p>
          <a:p>
            <a:pPr marL="342900" lvl="0" indent="-342900">
              <a:buFont typeface="Arial" pitchFamily="34" charset="0"/>
              <a:buAutoNum type="arabicPeriod"/>
            </a:pPr>
            <a:endParaRPr lang="en-US" dirty="0" smtClean="0"/>
          </a:p>
          <a:p>
            <a:endParaRPr lang="en-US" dirty="0" smtClean="0"/>
          </a:p>
          <a:p>
            <a:endParaRPr lang="en-IN" dirty="0"/>
          </a:p>
        </p:txBody>
      </p:sp>
      <p:pic>
        <p:nvPicPr>
          <p:cNvPr id="6" name="Picture 5" descr="Image for post"/>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063" y="3925458"/>
            <a:ext cx="7991210" cy="20781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6858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for post"/>
          <p:cNvPicPr/>
          <p:nvPr/>
        </p:nvPicPr>
        <p:blipFill>
          <a:blip r:embed="rId2">
            <a:extLst>
              <a:ext uri="{28A0092B-C50C-407E-A947-70E740481C1C}">
                <a14:useLocalDpi xmlns:a14="http://schemas.microsoft.com/office/drawing/2010/main" val="0"/>
              </a:ext>
            </a:extLst>
          </a:blip>
          <a:srcRect/>
          <a:stretch>
            <a:fillRect/>
          </a:stretch>
        </p:blipFill>
        <p:spPr bwMode="auto">
          <a:xfrm>
            <a:off x="633398" y="1644383"/>
            <a:ext cx="5252573" cy="485129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srcRect l="19968" t="22201" r="11352" b="13228"/>
          <a:stretch/>
        </p:blipFill>
        <p:spPr>
          <a:xfrm>
            <a:off x="6441728" y="2964483"/>
            <a:ext cx="4554649" cy="2408710"/>
          </a:xfrm>
          <a:prstGeom prst="rect">
            <a:avLst/>
          </a:prstGeom>
          <a:ln>
            <a:noFill/>
          </a:ln>
          <a:effectLst>
            <a:outerShdw blurRad="292100" dist="139700" dir="2700000" algn="tl" rotWithShape="0">
              <a:srgbClr val="333333">
                <a:alpha val="65000"/>
              </a:srgbClr>
            </a:outerShdw>
          </a:effectLst>
        </p:spPr>
      </p:pic>
      <p:sp>
        <p:nvSpPr>
          <p:cNvPr id="7" name="Title 1"/>
          <p:cNvSpPr>
            <a:spLocks noGrp="1"/>
          </p:cNvSpPr>
          <p:nvPr>
            <p:ph type="title"/>
          </p:nvPr>
        </p:nvSpPr>
        <p:spPr>
          <a:xfrm>
            <a:off x="570309" y="365760"/>
            <a:ext cx="9692640" cy="945804"/>
          </a:xfrm>
        </p:spPr>
        <p:txBody>
          <a:bodyPr>
            <a:normAutofit/>
          </a:bodyPr>
          <a:lstStyle/>
          <a:p>
            <a:r>
              <a:rPr lang="en-US" sz="4000" b="1" dirty="0" smtClean="0"/>
              <a:t>Object Detection Flow</a:t>
            </a:r>
            <a:endParaRPr lang="en-IN" sz="4000" b="1" dirty="0"/>
          </a:p>
        </p:txBody>
      </p:sp>
    </p:spTree>
    <p:extLst>
      <p:ext uri="{BB962C8B-B14F-4D97-AF65-F5344CB8AC3E}">
        <p14:creationId xmlns:p14="http://schemas.microsoft.com/office/powerpoint/2010/main" val="39068658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47287"/>
            <a:ext cx="9692640" cy="1325562"/>
          </a:xfrm>
        </p:spPr>
        <p:txBody>
          <a:bodyPr>
            <a:normAutofit/>
          </a:bodyPr>
          <a:lstStyle/>
          <a:p>
            <a:r>
              <a:rPr lang="en-US" sz="4000" b="1" dirty="0" smtClean="0"/>
              <a:t>Why YOLO v4?</a:t>
            </a:r>
            <a:endParaRPr lang="en-IN" sz="4000" b="1" dirty="0"/>
          </a:p>
        </p:txBody>
      </p:sp>
      <p:sp>
        <p:nvSpPr>
          <p:cNvPr id="3" name="Content Placeholder 2"/>
          <p:cNvSpPr>
            <a:spLocks noGrp="1"/>
          </p:cNvSpPr>
          <p:nvPr>
            <p:ph idx="1"/>
          </p:nvPr>
        </p:nvSpPr>
        <p:spPr>
          <a:xfrm>
            <a:off x="838200" y="2022763"/>
            <a:ext cx="10374745" cy="4154199"/>
          </a:xfrm>
        </p:spPr>
        <p:txBody>
          <a:bodyPr>
            <a:normAutofit/>
          </a:bodyPr>
          <a:lstStyle/>
          <a:p>
            <a:pPr marL="514350" indent="-514350">
              <a:buAutoNum type="arabicPeriod"/>
            </a:pPr>
            <a:r>
              <a:rPr lang="en-US" sz="1500" dirty="0" smtClean="0"/>
              <a:t>YOLOv4 outruns the existing methods significantly in both terms </a:t>
            </a:r>
            <a:r>
              <a:rPr lang="en-US" sz="1500" b="1" dirty="0" smtClean="0"/>
              <a:t>“detection performance” </a:t>
            </a:r>
            <a:r>
              <a:rPr lang="en-US" sz="1500" dirty="0" smtClean="0"/>
              <a:t>and </a:t>
            </a:r>
            <a:r>
              <a:rPr lang="en-US" sz="1500" b="1" dirty="0" smtClean="0"/>
              <a:t>“superior speed”.</a:t>
            </a:r>
          </a:p>
          <a:p>
            <a:pPr marL="514350" indent="-514350">
              <a:buFont typeface="Arial" panose="020B0604020202020204" pitchFamily="34" charset="0"/>
              <a:buAutoNum type="arabicPeriod"/>
            </a:pPr>
            <a:r>
              <a:rPr lang="en-US" sz="1500" dirty="0" smtClean="0"/>
              <a:t>The main goal of this work is </a:t>
            </a:r>
            <a:r>
              <a:rPr lang="en-US" sz="1500" b="1" dirty="0" smtClean="0"/>
              <a:t>designing a fast operating speed of an object detector in production systems and optimization for parallel computations</a:t>
            </a:r>
            <a:r>
              <a:rPr lang="en-US" sz="1500" dirty="0" smtClean="0"/>
              <a:t>, rather than the low computation volume theoretical indicator (BFLOP).  Thus it optimizes neural network detector for parallel computations”.</a:t>
            </a:r>
          </a:p>
          <a:p>
            <a:pPr marL="514350" lvl="0" indent="-514350">
              <a:buFont typeface="Arial" panose="020B0604020202020204" pitchFamily="34" charset="0"/>
              <a:buAutoNum type="arabicPeriod"/>
            </a:pPr>
            <a:r>
              <a:rPr lang="en-IN" sz="1500" dirty="0"/>
              <a:t>It verifies the </a:t>
            </a:r>
            <a:r>
              <a:rPr lang="en-IN" sz="1500" b="1" dirty="0"/>
              <a:t>influence of state-of-the-art Bag-of-Freebies and Bag-of-Specials methods</a:t>
            </a:r>
            <a:r>
              <a:rPr lang="en-IN" sz="1500" dirty="0"/>
              <a:t> of object detection during the detector training. </a:t>
            </a:r>
            <a:endParaRPr lang="en-IN" sz="1500" dirty="0" smtClean="0"/>
          </a:p>
          <a:p>
            <a:pPr marL="514350" indent="-514350">
              <a:buFont typeface="Arial" panose="020B0604020202020204" pitchFamily="34" charset="0"/>
              <a:buAutoNum type="arabicPeriod"/>
            </a:pPr>
            <a:r>
              <a:rPr lang="en-US" sz="1500" dirty="0"/>
              <a:t>YoloV4 is an important improvement of YoloV3, the implementation of a new architecture in the Backbone and the modifications in the Neck have improved the </a:t>
            </a:r>
            <a:r>
              <a:rPr lang="en-US" sz="1500" dirty="0" err="1"/>
              <a:t>mAP</a:t>
            </a:r>
            <a:r>
              <a:rPr lang="en-US" sz="1500" dirty="0"/>
              <a:t>(mean Average Precision) by 10% and the number of FPS(Frame per Second) by 12</a:t>
            </a:r>
            <a:r>
              <a:rPr lang="en-US" sz="1500" dirty="0" smtClean="0"/>
              <a:t>%.</a:t>
            </a:r>
          </a:p>
          <a:p>
            <a:pPr marL="514350" indent="-514350">
              <a:buFont typeface="Arial" panose="020B0604020202020204" pitchFamily="34" charset="0"/>
              <a:buAutoNum type="arabicPeriod"/>
            </a:pPr>
            <a:r>
              <a:rPr lang="en-IN" sz="1500" dirty="0" smtClean="0"/>
              <a:t>It proposes an efficient and powerful object detection model. It means everyone can use a 1080Ti or 2080Ti GPU to train a superfast and accurate object detector. It </a:t>
            </a:r>
            <a:r>
              <a:rPr lang="en-IN" sz="1500" dirty="0"/>
              <a:t>modifies the state-of-the-art methods and make them </a:t>
            </a:r>
            <a:r>
              <a:rPr lang="en-IN" sz="1500" b="1" dirty="0"/>
              <a:t>more efficient and suitable for single GPU </a:t>
            </a:r>
            <a:r>
              <a:rPr lang="en-IN" sz="1500" b="1" dirty="0" smtClean="0"/>
              <a:t>training.</a:t>
            </a:r>
          </a:p>
          <a:p>
            <a:pPr marL="514350" indent="-514350">
              <a:buAutoNum type="arabicPeriod"/>
            </a:pPr>
            <a:endParaRPr lang="en-US" sz="1800" dirty="0" smtClean="0"/>
          </a:p>
          <a:p>
            <a:pPr marL="514350" indent="-514350">
              <a:buAutoNum type="arabicPeriod"/>
            </a:pPr>
            <a:endParaRPr lang="en-IN" dirty="0"/>
          </a:p>
        </p:txBody>
      </p:sp>
      <p:pic>
        <p:nvPicPr>
          <p:cNvPr id="4" name="Picture 3"/>
          <p:cNvPicPr>
            <a:picLocks noChangeAspect="1"/>
          </p:cNvPicPr>
          <p:nvPr/>
        </p:nvPicPr>
        <p:blipFill rotWithShape="1">
          <a:blip r:embed="rId2"/>
          <a:srcRect l="65092" t="27017" r="6621" b="40107"/>
          <a:stretch/>
        </p:blipFill>
        <p:spPr>
          <a:xfrm>
            <a:off x="8531680" y="68870"/>
            <a:ext cx="2596242" cy="1697300"/>
          </a:xfrm>
          <a:prstGeom prst="rect">
            <a:avLst/>
          </a:prstGeom>
        </p:spPr>
      </p:pic>
    </p:spTree>
    <p:extLst>
      <p:ext uri="{BB962C8B-B14F-4D97-AF65-F5344CB8AC3E}">
        <p14:creationId xmlns:p14="http://schemas.microsoft.com/office/powerpoint/2010/main" val="1003796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YOLO v4 Architecture:</a:t>
            </a:r>
            <a:endParaRPr lang="en-IN" sz="4000" b="1" dirty="0"/>
          </a:p>
        </p:txBody>
      </p:sp>
      <p:pic>
        <p:nvPicPr>
          <p:cNvPr id="7" name="Content Placeholder 3"/>
          <p:cNvPicPr>
            <a:picLocks/>
          </p:cNvPicPr>
          <p:nvPr/>
        </p:nvPicPr>
        <p:blipFill rotWithShape="1">
          <a:blip r:embed="rId2"/>
          <a:srcRect l="12531" t="18080" r="10196" b="17213"/>
          <a:stretch/>
        </p:blipFill>
        <p:spPr bwMode="auto">
          <a:xfrm>
            <a:off x="1261872" y="2190082"/>
            <a:ext cx="8595360" cy="3767369"/>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204416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Backbone</a:t>
            </a:r>
            <a:endParaRPr lang="en-IN" b="1" dirty="0"/>
          </a:p>
        </p:txBody>
      </p:sp>
      <p:sp>
        <p:nvSpPr>
          <p:cNvPr id="3" name="Content Placeholder 2"/>
          <p:cNvSpPr>
            <a:spLocks noGrp="1"/>
          </p:cNvSpPr>
          <p:nvPr>
            <p:ph idx="1"/>
          </p:nvPr>
        </p:nvSpPr>
        <p:spPr>
          <a:xfrm>
            <a:off x="1261872" y="1828801"/>
            <a:ext cx="8595360" cy="2641600"/>
          </a:xfrm>
        </p:spPr>
        <p:txBody>
          <a:bodyPr>
            <a:normAutofit/>
          </a:bodyPr>
          <a:lstStyle/>
          <a:p>
            <a:pPr marL="514350" indent="-514350">
              <a:buFont typeface="Arial" pitchFamily="34" charset="0"/>
              <a:buAutoNum type="arabicPeriod"/>
            </a:pPr>
            <a:r>
              <a:rPr lang="en-US" sz="1500" dirty="0"/>
              <a:t>Backbone here refers to the feature-extraction architecture. </a:t>
            </a:r>
            <a:r>
              <a:rPr lang="en-US" sz="1500" dirty="0" smtClean="0"/>
              <a:t>Backbone </a:t>
            </a:r>
            <a:r>
              <a:rPr lang="en-US" sz="1500" dirty="0"/>
              <a:t>is one of the ways where we can improve accuracy, </a:t>
            </a:r>
            <a:r>
              <a:rPr lang="en-US" sz="1500" b="1" dirty="0"/>
              <a:t>we can design a deeper network to extend the receptive field and to increase model complexity</a:t>
            </a:r>
            <a:r>
              <a:rPr lang="en-US" sz="1500" dirty="0"/>
              <a:t>. </a:t>
            </a:r>
          </a:p>
          <a:p>
            <a:pPr marL="514350" indent="-514350">
              <a:buFont typeface="Arial" pitchFamily="34" charset="0"/>
              <a:buAutoNum type="arabicPeriod"/>
            </a:pPr>
            <a:r>
              <a:rPr lang="en-US" sz="1500" dirty="0" smtClean="0"/>
              <a:t>YOLOv3 </a:t>
            </a:r>
            <a:r>
              <a:rPr lang="en-US" sz="1500" dirty="0"/>
              <a:t>has Darknet53 with 53 convolutional layers, so it’s more accurate but slower whereas YOLOv4 </a:t>
            </a:r>
            <a:r>
              <a:rPr lang="en-US" sz="1500" dirty="0" smtClean="0"/>
              <a:t>uses backbone </a:t>
            </a:r>
            <a:r>
              <a:rPr lang="en-US" sz="1500" dirty="0"/>
              <a:t>which isn’t Darknet53 but CSPDarknet53</a:t>
            </a:r>
            <a:r>
              <a:rPr lang="en-US" sz="1500" dirty="0" smtClean="0"/>
              <a:t>. It’s based </a:t>
            </a:r>
            <a:r>
              <a:rPr lang="en-US" sz="1500" dirty="0"/>
              <a:t>on </a:t>
            </a:r>
            <a:r>
              <a:rPr lang="en-US" sz="1500" dirty="0" err="1"/>
              <a:t>DenseNet</a:t>
            </a:r>
            <a:r>
              <a:rPr lang="en-US" sz="1500" dirty="0"/>
              <a:t>. </a:t>
            </a:r>
          </a:p>
          <a:p>
            <a:pPr marL="514350" indent="-514350">
              <a:buFont typeface="Arial" pitchFamily="34" charset="0"/>
              <a:buAutoNum type="arabicPeriod"/>
            </a:pPr>
            <a:r>
              <a:rPr lang="en-US" sz="1500" dirty="0" smtClean="0"/>
              <a:t>CSP </a:t>
            </a:r>
            <a:r>
              <a:rPr lang="en-US" sz="1500" dirty="0"/>
              <a:t>stands for Cross-Stage-Partial connections. The idea here is to separate the input feature maps of the Dense Block into two parts, one that will go through a block of convolutions, and one that won’t. Then, we aggregate the results.</a:t>
            </a:r>
          </a:p>
          <a:p>
            <a:pPr marL="514350" indent="-514350">
              <a:buFont typeface="Arial" pitchFamily="34" charset="0"/>
              <a:buAutoNum type="arabicPeriod"/>
            </a:pPr>
            <a:endParaRPr lang="en-US" sz="1500" b="1" dirty="0" smtClean="0"/>
          </a:p>
          <a:p>
            <a:pPr marL="514350" indent="-514350">
              <a:buFont typeface="Arial" pitchFamily="34" charset="0"/>
              <a:buAutoNum type="arabicPeriod"/>
            </a:pPr>
            <a:endParaRPr lang="en-US" sz="1500" dirty="0"/>
          </a:p>
          <a:p>
            <a:pPr marL="514350" indent="-514350">
              <a:buFont typeface="Arial" pitchFamily="34" charset="0"/>
              <a:buAutoNum type="arabicPeriod"/>
            </a:pPr>
            <a:endParaRPr lang="en-US" sz="1500" dirty="0" smtClean="0"/>
          </a:p>
          <a:p>
            <a:pPr marL="514350" indent="-514350">
              <a:buFont typeface="Arial" pitchFamily="34" charset="0"/>
              <a:buAutoNum type="arabicPeriod"/>
            </a:pPr>
            <a:endParaRPr lang="en-US" sz="1500" dirty="0"/>
          </a:p>
          <a:p>
            <a:pPr marL="514350" indent="-514350">
              <a:buFont typeface="Arial" pitchFamily="34" charset="0"/>
              <a:buAutoNum type="arabicPeriod"/>
            </a:pPr>
            <a:endParaRPr lang="en-US" sz="1500" dirty="0" smtClean="0"/>
          </a:p>
          <a:p>
            <a:pPr marL="514350" indent="-514350">
              <a:buAutoNum type="arabicPeriod"/>
            </a:pPr>
            <a:endParaRPr lang="en-US" sz="2000" dirty="0"/>
          </a:p>
          <a:p>
            <a:pPr marL="514350" indent="-514350">
              <a:buAutoNum type="arabicPeriod"/>
            </a:pPr>
            <a:endParaRPr lang="en-IN" dirty="0"/>
          </a:p>
          <a:p>
            <a:pPr marL="0" indent="0">
              <a:buNone/>
            </a:pPr>
            <a:endParaRPr lang="en-US" dirty="0"/>
          </a:p>
          <a:p>
            <a:endParaRPr lang="en-IN" dirty="0"/>
          </a:p>
        </p:txBody>
      </p:sp>
      <p:pic>
        <p:nvPicPr>
          <p:cNvPr id="4" name="Picture 3"/>
          <p:cNvPicPr/>
          <p:nvPr/>
        </p:nvPicPr>
        <p:blipFill rotWithShape="1">
          <a:blip r:embed="rId2"/>
          <a:srcRect l="12667" t="61635" r="10090" b="11375"/>
          <a:stretch/>
        </p:blipFill>
        <p:spPr bwMode="auto">
          <a:xfrm>
            <a:off x="437543" y="4765965"/>
            <a:ext cx="6480493" cy="135774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7897093" y="4607880"/>
            <a:ext cx="2521525" cy="18389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2278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DenseNet</a:t>
            </a:r>
            <a:endParaRPr lang="en-IN" b="1" dirty="0"/>
          </a:p>
        </p:txBody>
      </p:sp>
      <p:sp>
        <p:nvSpPr>
          <p:cNvPr id="3" name="Content Placeholder 2"/>
          <p:cNvSpPr>
            <a:spLocks noGrp="1"/>
          </p:cNvSpPr>
          <p:nvPr>
            <p:ph idx="1"/>
          </p:nvPr>
        </p:nvSpPr>
        <p:spPr>
          <a:xfrm>
            <a:off x="1261872" y="1828801"/>
            <a:ext cx="8595360" cy="2807854"/>
          </a:xfrm>
        </p:spPr>
        <p:txBody>
          <a:bodyPr>
            <a:normAutofit fontScale="92500" lnSpcReduction="20000"/>
          </a:bodyPr>
          <a:lstStyle/>
          <a:p>
            <a:pPr marL="514350" indent="-514350">
              <a:buFont typeface="Arial" pitchFamily="34" charset="0"/>
              <a:buAutoNum type="arabicPeriod"/>
            </a:pPr>
            <a:r>
              <a:rPr lang="en-US" sz="1600" dirty="0" smtClean="0"/>
              <a:t>A </a:t>
            </a:r>
            <a:r>
              <a:rPr lang="en-US" sz="1600" dirty="0"/>
              <a:t>Dense Block in the YOLOv4 backbone contains multiple convolution layers with each </a:t>
            </a:r>
            <a:r>
              <a:rPr lang="en-US" sz="1600" dirty="0" smtClean="0"/>
              <a:t>layer </a:t>
            </a:r>
            <a:r>
              <a:rPr lang="en-US" sz="1600" dirty="0"/>
              <a:t>composed of batch normalization, </a:t>
            </a:r>
            <a:r>
              <a:rPr lang="en-US" sz="1600" dirty="0" err="1"/>
              <a:t>ReLU</a:t>
            </a:r>
            <a:r>
              <a:rPr lang="en-US" sz="1600" dirty="0"/>
              <a:t>, and followed by convolution. </a:t>
            </a:r>
            <a:endParaRPr lang="en-US" sz="1600" dirty="0" smtClean="0"/>
          </a:p>
          <a:p>
            <a:pPr marL="514350" indent="-514350">
              <a:buFont typeface="Arial" pitchFamily="34" charset="0"/>
              <a:buAutoNum type="arabicPeriod"/>
            </a:pPr>
            <a:r>
              <a:rPr lang="en-US" sz="1600" dirty="0" smtClean="0"/>
              <a:t>Instead </a:t>
            </a:r>
            <a:r>
              <a:rPr lang="en-US" sz="1600" dirty="0"/>
              <a:t>of using the output of the last layer only, </a:t>
            </a:r>
            <a:r>
              <a:rPr lang="en-US" sz="1600" dirty="0" smtClean="0"/>
              <a:t>each layer </a:t>
            </a:r>
            <a:r>
              <a:rPr lang="en-US" sz="1600" dirty="0"/>
              <a:t>takes the output of all previous layers as well as the original as its input. </a:t>
            </a:r>
            <a:r>
              <a:rPr lang="en-US" sz="1600" dirty="0" smtClean="0"/>
              <a:t>Each layer outputs </a:t>
            </a:r>
            <a:r>
              <a:rPr lang="en-US" sz="1600" dirty="0"/>
              <a:t>four feature maps. Therefore, at every layer, the amount of feature maps is magnified by four — the rate of growth</a:t>
            </a:r>
            <a:r>
              <a:rPr lang="en-US" sz="1600" dirty="0" smtClean="0"/>
              <a:t>.</a:t>
            </a:r>
          </a:p>
          <a:p>
            <a:pPr marL="514350" indent="-514350">
              <a:buFont typeface="Arial" pitchFamily="34" charset="0"/>
              <a:buAutoNum type="arabicPeriod"/>
            </a:pPr>
            <a:r>
              <a:rPr lang="en-US" sz="1600" dirty="0" smtClean="0"/>
              <a:t>A </a:t>
            </a:r>
            <a:r>
              <a:rPr lang="en-US" sz="1600" dirty="0" err="1"/>
              <a:t>DenseNet</a:t>
            </a:r>
            <a:r>
              <a:rPr lang="en-US" sz="1600" dirty="0"/>
              <a:t> can be formed by composing multiple Dense Blocks with a transition layer in between that composed of convolution and pooling.	</a:t>
            </a:r>
            <a:endParaRPr lang="en-US" sz="1600" dirty="0" smtClean="0"/>
          </a:p>
          <a:p>
            <a:pPr marL="514350" indent="-514350">
              <a:buFont typeface="Arial" pitchFamily="34" charset="0"/>
              <a:buAutoNum type="arabicPeriod"/>
            </a:pPr>
            <a:r>
              <a:rPr lang="en-US" sz="1600" dirty="0" err="1"/>
              <a:t>DenseNet</a:t>
            </a:r>
            <a:r>
              <a:rPr lang="en-US" sz="1600" dirty="0"/>
              <a:t> was designed to connect layers in convolutional neural networks with the following motivations: </a:t>
            </a:r>
            <a:r>
              <a:rPr lang="en-US" sz="1600" b="1" dirty="0"/>
              <a:t>to alleviate the vanishing gradient problem, to bolster feature propagation, encourage the network to reuse features, and reduce the number of network parameters.</a:t>
            </a:r>
          </a:p>
          <a:p>
            <a:pPr marL="514350" indent="-514350">
              <a:buFont typeface="Arial" pitchFamily="34" charset="0"/>
              <a:buAutoNum type="arabicPeriod"/>
            </a:pPr>
            <a:endParaRPr lang="en-US" sz="1500" dirty="0" smtClean="0"/>
          </a:p>
          <a:p>
            <a:pPr marL="788670" lvl="1" indent="-514350">
              <a:buFont typeface="Arial" pitchFamily="34" charset="0"/>
              <a:buAutoNum type="arabicPeriod"/>
            </a:pPr>
            <a:endParaRPr lang="en-US" sz="1300" dirty="0"/>
          </a:p>
          <a:p>
            <a:pPr marL="514350" indent="-514350">
              <a:buFont typeface="Arial" pitchFamily="34" charset="0"/>
              <a:buAutoNum type="arabicPeriod"/>
            </a:pPr>
            <a:endParaRPr lang="en-US" sz="1500" dirty="0" smtClean="0"/>
          </a:p>
          <a:p>
            <a:pPr marL="514350" indent="-514350">
              <a:buFont typeface="Arial" pitchFamily="34" charset="0"/>
              <a:buAutoNum type="arabicPeriod"/>
            </a:pPr>
            <a:endParaRPr lang="en-US" sz="1500" dirty="0"/>
          </a:p>
          <a:p>
            <a:pPr marL="514350" indent="-514350">
              <a:buFont typeface="Arial" pitchFamily="34" charset="0"/>
              <a:buAutoNum type="arabicPeriod"/>
            </a:pPr>
            <a:endParaRPr lang="en-US" sz="1500" dirty="0" smtClean="0"/>
          </a:p>
          <a:p>
            <a:pPr marL="514350" indent="-514350">
              <a:buAutoNum type="arabicPeriod"/>
            </a:pPr>
            <a:endParaRPr lang="en-US" sz="2000" dirty="0"/>
          </a:p>
          <a:p>
            <a:pPr marL="514350" indent="-514350">
              <a:buAutoNum type="arabicPeriod"/>
            </a:pPr>
            <a:endParaRPr lang="en-IN" dirty="0"/>
          </a:p>
          <a:p>
            <a:pPr marL="0" indent="0">
              <a:buNone/>
            </a:pPr>
            <a:endParaRPr lang="en-US" dirty="0"/>
          </a:p>
          <a:p>
            <a:endParaRPr lang="en-IN"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625599" y="5168177"/>
            <a:ext cx="7989456" cy="992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9865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Neck</a:t>
            </a:r>
            <a:endParaRPr lang="en-IN" b="1" dirty="0"/>
          </a:p>
        </p:txBody>
      </p:sp>
      <p:sp>
        <p:nvSpPr>
          <p:cNvPr id="3" name="Content Placeholder 2"/>
          <p:cNvSpPr>
            <a:spLocks noGrp="1"/>
          </p:cNvSpPr>
          <p:nvPr>
            <p:ph idx="1"/>
          </p:nvPr>
        </p:nvSpPr>
        <p:spPr>
          <a:xfrm>
            <a:off x="1261872" y="1828800"/>
            <a:ext cx="8595360" cy="4516581"/>
          </a:xfrm>
        </p:spPr>
        <p:txBody>
          <a:bodyPr>
            <a:normAutofit/>
          </a:bodyPr>
          <a:lstStyle/>
          <a:p>
            <a:pPr marL="514350" indent="-514350">
              <a:buFont typeface="Arial" pitchFamily="34" charset="0"/>
              <a:buAutoNum type="arabicPeriod"/>
            </a:pPr>
            <a:r>
              <a:rPr lang="en-US" sz="1600" dirty="0"/>
              <a:t>The essential role of the neck is </a:t>
            </a:r>
            <a:r>
              <a:rPr lang="en-US" sz="1600" b="1" dirty="0"/>
              <a:t>to collect feature maps from different stages</a:t>
            </a:r>
            <a:r>
              <a:rPr lang="en-US" sz="1600" dirty="0"/>
              <a:t>. </a:t>
            </a:r>
            <a:endParaRPr lang="en-US" sz="1600" dirty="0" smtClean="0"/>
          </a:p>
          <a:p>
            <a:pPr marL="514350" indent="-514350">
              <a:buFont typeface="Arial" pitchFamily="34" charset="0"/>
              <a:buAutoNum type="arabicPeriod"/>
            </a:pPr>
            <a:r>
              <a:rPr lang="en-US" sz="1600" dirty="0" smtClean="0"/>
              <a:t>Usually</a:t>
            </a:r>
            <a:r>
              <a:rPr lang="en-US" sz="1600" dirty="0"/>
              <a:t>, a neck is composed of several bottom-up paths and several top-down paths</a:t>
            </a:r>
            <a:r>
              <a:rPr lang="en-US" sz="1600" dirty="0" smtClean="0"/>
              <a:t>.</a:t>
            </a:r>
          </a:p>
          <a:p>
            <a:pPr marL="514350" indent="-514350">
              <a:buFont typeface="Arial" pitchFamily="34" charset="0"/>
              <a:buAutoNum type="arabicPeriod"/>
            </a:pPr>
            <a:r>
              <a:rPr lang="en-US" sz="1500" dirty="0" smtClean="0"/>
              <a:t>To enrich the information that enters the head, neighboring feature maps coming from the bottom-up and the top-down stream are combined together element-wise or concatenated before entering the head. </a:t>
            </a:r>
          </a:p>
          <a:p>
            <a:pPr marL="514350" indent="-514350">
              <a:buFont typeface="Arial" pitchFamily="34" charset="0"/>
              <a:buAutoNum type="arabicPeriod"/>
            </a:pPr>
            <a:r>
              <a:rPr lang="en-US" sz="1500" dirty="0" smtClean="0"/>
              <a:t>Neck </a:t>
            </a:r>
            <a:r>
              <a:rPr lang="en-US" sz="1500" dirty="0"/>
              <a:t>is leveraged in backbones </a:t>
            </a:r>
            <a:r>
              <a:rPr lang="en-US" sz="1500" b="1" dirty="0"/>
              <a:t>for the extraction of rich semantic features that are further used for accurate predictions</a:t>
            </a:r>
            <a:r>
              <a:rPr lang="en-US" sz="1500" dirty="0"/>
              <a:t>. </a:t>
            </a:r>
            <a:endParaRPr lang="en-US" sz="1500" dirty="0" smtClean="0"/>
          </a:p>
          <a:p>
            <a:pPr marL="514350" indent="-514350">
              <a:buFont typeface="Arial" pitchFamily="34" charset="0"/>
              <a:buAutoNum type="arabicPeriod"/>
            </a:pPr>
            <a:r>
              <a:rPr lang="en-US" sz="1500" dirty="0" smtClean="0"/>
              <a:t>After </a:t>
            </a:r>
            <a:r>
              <a:rPr lang="en-US" sz="1500" dirty="0"/>
              <a:t>optimal </a:t>
            </a:r>
            <a:r>
              <a:rPr lang="en-US" sz="1500" dirty="0" err="1"/>
              <a:t>testings</a:t>
            </a:r>
            <a:r>
              <a:rPr lang="en-US" sz="1500" dirty="0"/>
              <a:t>, </a:t>
            </a:r>
            <a:r>
              <a:rPr lang="en-US" sz="1500" b="1" dirty="0"/>
              <a:t>Spatial Pyramid Pooling(SPP) </a:t>
            </a:r>
            <a:r>
              <a:rPr lang="en-US" sz="1500" dirty="0"/>
              <a:t>was tightly coupled with CSPDarknet53 which helped in the drastic increase of the receptive field and </a:t>
            </a:r>
            <a:r>
              <a:rPr lang="en-US" sz="1500" b="1" dirty="0"/>
              <a:t>Modified Path Aggregation Networks</a:t>
            </a:r>
            <a:r>
              <a:rPr lang="en-US" sz="1500" dirty="0"/>
              <a:t> for pyramidal structure instead of Feature Pyramid Networks used in YOLO4.</a:t>
            </a:r>
          </a:p>
          <a:p>
            <a:pPr marL="514350" indent="-514350">
              <a:buFont typeface="Arial" pitchFamily="34" charset="0"/>
              <a:buAutoNum type="arabicPeriod"/>
            </a:pPr>
            <a:endParaRPr lang="en-US" sz="1500" dirty="0" smtClean="0"/>
          </a:p>
          <a:p>
            <a:pPr marL="514350" indent="-514350">
              <a:buFont typeface="Arial" pitchFamily="34" charset="0"/>
              <a:buAutoNum type="arabicPeriod"/>
            </a:pPr>
            <a:endParaRPr lang="en-US" sz="1500" dirty="0" smtClean="0"/>
          </a:p>
          <a:p>
            <a:pPr marL="514350" indent="-514350">
              <a:buFont typeface="Arial" pitchFamily="34" charset="0"/>
              <a:buAutoNum type="arabicPeriod"/>
            </a:pPr>
            <a:endParaRPr lang="en-US" sz="1500" dirty="0" smtClean="0"/>
          </a:p>
          <a:p>
            <a:pPr marL="788670" lvl="1" indent="-514350">
              <a:buFont typeface="Arial" pitchFamily="34" charset="0"/>
              <a:buAutoNum type="arabicPeriod"/>
            </a:pPr>
            <a:endParaRPr lang="en-US" sz="1300" dirty="0"/>
          </a:p>
          <a:p>
            <a:pPr marL="514350" indent="-514350">
              <a:buFont typeface="Arial" pitchFamily="34" charset="0"/>
              <a:buAutoNum type="arabicPeriod"/>
            </a:pPr>
            <a:endParaRPr lang="en-US" sz="1500" dirty="0" smtClean="0"/>
          </a:p>
          <a:p>
            <a:pPr marL="514350" indent="-514350">
              <a:buFont typeface="Arial" pitchFamily="34" charset="0"/>
              <a:buAutoNum type="arabicPeriod"/>
            </a:pPr>
            <a:endParaRPr lang="en-US" sz="1500" dirty="0"/>
          </a:p>
          <a:p>
            <a:pPr marL="514350" indent="-514350">
              <a:buFont typeface="Arial" pitchFamily="34" charset="0"/>
              <a:buAutoNum type="arabicPeriod"/>
            </a:pPr>
            <a:endParaRPr lang="en-US" sz="1500" dirty="0" smtClean="0"/>
          </a:p>
          <a:p>
            <a:pPr marL="514350" indent="-514350">
              <a:buAutoNum type="arabicPeriod"/>
            </a:pPr>
            <a:endParaRPr lang="en-US" sz="2000" dirty="0"/>
          </a:p>
          <a:p>
            <a:pPr marL="514350" indent="-514350">
              <a:buAutoNum type="arabicPeriod"/>
            </a:pPr>
            <a:endParaRPr lang="en-IN" dirty="0"/>
          </a:p>
          <a:p>
            <a:pPr marL="0" indent="0">
              <a:buNone/>
            </a:pPr>
            <a:endParaRPr lang="en-US" dirty="0"/>
          </a:p>
          <a:p>
            <a:endParaRPr lang="en-IN" dirty="0"/>
          </a:p>
        </p:txBody>
      </p:sp>
    </p:spTree>
    <p:extLst>
      <p:ext uri="{BB962C8B-B14F-4D97-AF65-F5344CB8AC3E}">
        <p14:creationId xmlns:p14="http://schemas.microsoft.com/office/powerpoint/2010/main" val="3667868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615</TotalTime>
  <Words>2706</Words>
  <Application>Microsoft Office PowerPoint</Application>
  <PresentationFormat>Widescreen</PresentationFormat>
  <Paragraphs>176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Schoolbook</vt:lpstr>
      <vt:lpstr>Wingdings 2</vt:lpstr>
      <vt:lpstr>View</vt:lpstr>
      <vt:lpstr>YOLO v4 Optimal Speed and Accuracy of Object Detection </vt:lpstr>
      <vt:lpstr>Limitations of YOLOv3?</vt:lpstr>
      <vt:lpstr>Modern Object Detection</vt:lpstr>
      <vt:lpstr>Object Detection Flow</vt:lpstr>
      <vt:lpstr>Why YOLO v4?</vt:lpstr>
      <vt:lpstr>YOLO v4 Architecture:</vt:lpstr>
      <vt:lpstr>Backbone</vt:lpstr>
      <vt:lpstr>DenseNet</vt:lpstr>
      <vt:lpstr>Neck</vt:lpstr>
      <vt:lpstr>SPP</vt:lpstr>
      <vt:lpstr>PaNet</vt:lpstr>
      <vt:lpstr>Head</vt:lpstr>
      <vt:lpstr>Optimization Approaches</vt:lpstr>
      <vt:lpstr>Bag of Freebies</vt:lpstr>
      <vt:lpstr>Data Augmentation</vt:lpstr>
      <vt:lpstr>Regularization</vt:lpstr>
      <vt:lpstr>Loss Function</vt:lpstr>
      <vt:lpstr>Bag of Specials</vt:lpstr>
      <vt:lpstr>Enhancement of Receptive Field</vt:lpstr>
      <vt:lpstr>Feature Integration</vt:lpstr>
      <vt:lpstr>Activation Function</vt:lpstr>
      <vt:lpstr>Attention Module</vt:lpstr>
      <vt:lpstr>Normalization</vt:lpstr>
      <vt:lpstr>Post-processing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YOLO v4 Optimal Speed and Accuracy of Object Detection</dc:title>
  <dc:creator>Diksha Kewat</dc:creator>
  <cp:lastModifiedBy>Diksha Kewat</cp:lastModifiedBy>
  <cp:revision>40</cp:revision>
  <dcterms:created xsi:type="dcterms:W3CDTF">2021-02-25T10:22:55Z</dcterms:created>
  <dcterms:modified xsi:type="dcterms:W3CDTF">2021-02-25T20:38:26Z</dcterms:modified>
</cp:coreProperties>
</file>